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509" r:id="rId3"/>
    <p:sldId id="512" r:id="rId4"/>
    <p:sldId id="510" r:id="rId5"/>
    <p:sldId id="515" r:id="rId6"/>
    <p:sldId id="516" r:id="rId7"/>
    <p:sldId id="487" r:id="rId8"/>
    <p:sldId id="494" r:id="rId9"/>
    <p:sldId id="491" r:id="rId10"/>
    <p:sldId id="508" r:id="rId11"/>
    <p:sldId id="511" r:id="rId12"/>
    <p:sldId id="513" r:id="rId13"/>
    <p:sldId id="495" r:id="rId14"/>
    <p:sldId id="492" r:id="rId15"/>
    <p:sldId id="496" r:id="rId16"/>
    <p:sldId id="497" r:id="rId17"/>
    <p:sldId id="498" r:id="rId18"/>
    <p:sldId id="499" r:id="rId19"/>
    <p:sldId id="500" r:id="rId20"/>
    <p:sldId id="501" r:id="rId21"/>
    <p:sldId id="502" r:id="rId22"/>
    <p:sldId id="503" r:id="rId23"/>
    <p:sldId id="504" r:id="rId24"/>
    <p:sldId id="505" r:id="rId25"/>
    <p:sldId id="506" r:id="rId26"/>
    <p:sldId id="507" r:id="rId27"/>
    <p:sldId id="514" r:id="rId28"/>
    <p:sldId id="262" r:id="rId29"/>
    <p:sldId id="493" r:id="rId30"/>
    <p:sldId id="26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4726"/>
  </p:normalViewPr>
  <p:slideViewPr>
    <p:cSldViewPr snapToGrid="0" snapToObjects="1">
      <p:cViewPr varScale="1">
        <p:scale>
          <a:sx n="120" d="100"/>
          <a:sy n="120" d="100"/>
        </p:scale>
        <p:origin x="14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E2FFA4-799D-0043-B8E4-7341A2376807}" type="datetimeFigureOut">
              <a:rPr lang="en-US" smtClean="0"/>
              <a:t>8/14/25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35DF26-E5C3-4F4E-97E0-D142F61FB9FB}" type="slidenum">
              <a:rPr lang="en-US" smtClean="0"/>
              <a:t>‹#›</a:t>
            </a:fld>
            <a:endParaRPr lang="en-US"/>
          </a:p>
        </p:txBody>
      </p:sp>
    </p:spTree>
    <p:extLst>
      <p:ext uri="{BB962C8B-B14F-4D97-AF65-F5344CB8AC3E}">
        <p14:creationId xmlns:p14="http://schemas.microsoft.com/office/powerpoint/2010/main" val="326448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35DF26-E5C3-4F4E-97E0-D142F61FB9FB}" type="slidenum">
              <a:rPr lang="en-US" smtClean="0"/>
              <a:t>26</a:t>
            </a:fld>
            <a:endParaRPr lang="en-US"/>
          </a:p>
        </p:txBody>
      </p:sp>
    </p:spTree>
    <p:extLst>
      <p:ext uri="{BB962C8B-B14F-4D97-AF65-F5344CB8AC3E}">
        <p14:creationId xmlns:p14="http://schemas.microsoft.com/office/powerpoint/2010/main" val="9590010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84398-E9AB-D943-9F71-9BB07E71880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9BA0F6-7EE8-8445-90C1-64378CFCC2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62349AC-BF4D-6046-91F4-D84B6AA53944}"/>
              </a:ext>
            </a:extLst>
          </p:cNvPr>
          <p:cNvSpPr>
            <a:spLocks noGrp="1"/>
          </p:cNvSpPr>
          <p:nvPr>
            <p:ph type="dt" sz="half" idx="10"/>
          </p:nvPr>
        </p:nvSpPr>
        <p:spPr/>
        <p:txBody>
          <a:bodyPr/>
          <a:lstStyle/>
          <a:p>
            <a:fld id="{8DE2A98E-5B09-E64C-80B8-DC9EECD93660}" type="datetimeFigureOut">
              <a:rPr lang="en-US" smtClean="0"/>
              <a:t>8/14/25</a:t>
            </a:fld>
            <a:endParaRPr lang="en-US"/>
          </a:p>
        </p:txBody>
      </p:sp>
      <p:sp>
        <p:nvSpPr>
          <p:cNvPr id="5" name="Footer Placeholder 4">
            <a:extLst>
              <a:ext uri="{FF2B5EF4-FFF2-40B4-BE49-F238E27FC236}">
                <a16:creationId xmlns:a16="http://schemas.microsoft.com/office/drawing/2014/main" id="{1943C9A4-CDFB-2248-B3EA-34CA636A61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C50A0B-D175-234E-9A1E-D3AB2B7EDC22}"/>
              </a:ext>
            </a:extLst>
          </p:cNvPr>
          <p:cNvSpPr>
            <a:spLocks noGrp="1"/>
          </p:cNvSpPr>
          <p:nvPr>
            <p:ph type="sldNum" sz="quarter" idx="12"/>
          </p:nvPr>
        </p:nvSpPr>
        <p:spPr/>
        <p:txBody>
          <a:bodyPr/>
          <a:lstStyle/>
          <a:p>
            <a:fld id="{DD95F4C2-50EA-DF49-AE3E-08AB7CA3E1F1}" type="slidenum">
              <a:rPr lang="en-US" smtClean="0"/>
              <a:t>‹#›</a:t>
            </a:fld>
            <a:endParaRPr lang="en-US"/>
          </a:p>
        </p:txBody>
      </p:sp>
    </p:spTree>
    <p:extLst>
      <p:ext uri="{BB962C8B-B14F-4D97-AF65-F5344CB8AC3E}">
        <p14:creationId xmlns:p14="http://schemas.microsoft.com/office/powerpoint/2010/main" val="29674678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6DAB0-8F81-9242-91EF-E9D33CBC9FD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4021210-411A-8F47-94EE-76814E67D3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D7D84F-7B38-D949-80B1-ABD7CD73FE68}"/>
              </a:ext>
            </a:extLst>
          </p:cNvPr>
          <p:cNvSpPr>
            <a:spLocks noGrp="1"/>
          </p:cNvSpPr>
          <p:nvPr>
            <p:ph type="dt" sz="half" idx="10"/>
          </p:nvPr>
        </p:nvSpPr>
        <p:spPr/>
        <p:txBody>
          <a:bodyPr/>
          <a:lstStyle/>
          <a:p>
            <a:fld id="{8DE2A98E-5B09-E64C-80B8-DC9EECD93660}" type="datetimeFigureOut">
              <a:rPr lang="en-US" smtClean="0"/>
              <a:t>8/14/25</a:t>
            </a:fld>
            <a:endParaRPr lang="en-US"/>
          </a:p>
        </p:txBody>
      </p:sp>
      <p:sp>
        <p:nvSpPr>
          <p:cNvPr id="5" name="Footer Placeholder 4">
            <a:extLst>
              <a:ext uri="{FF2B5EF4-FFF2-40B4-BE49-F238E27FC236}">
                <a16:creationId xmlns:a16="http://schemas.microsoft.com/office/drawing/2014/main" id="{8D3DA1B8-1DA1-DA4B-BEA8-B0188F9A19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68F9FF-1355-1740-8E4B-4B91F2A03C8E}"/>
              </a:ext>
            </a:extLst>
          </p:cNvPr>
          <p:cNvSpPr>
            <a:spLocks noGrp="1"/>
          </p:cNvSpPr>
          <p:nvPr>
            <p:ph type="sldNum" sz="quarter" idx="12"/>
          </p:nvPr>
        </p:nvSpPr>
        <p:spPr/>
        <p:txBody>
          <a:bodyPr/>
          <a:lstStyle/>
          <a:p>
            <a:fld id="{DD95F4C2-50EA-DF49-AE3E-08AB7CA3E1F1}" type="slidenum">
              <a:rPr lang="en-US" smtClean="0"/>
              <a:t>‹#›</a:t>
            </a:fld>
            <a:endParaRPr lang="en-US"/>
          </a:p>
        </p:txBody>
      </p:sp>
    </p:spTree>
    <p:extLst>
      <p:ext uri="{BB962C8B-B14F-4D97-AF65-F5344CB8AC3E}">
        <p14:creationId xmlns:p14="http://schemas.microsoft.com/office/powerpoint/2010/main" val="3368687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A9F31F-A90E-0745-9A1D-FA63B6152AC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6DC835-F839-B141-9F4F-22F66A1BEF6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8A4DD0-8A2B-6342-91D5-A8767CCBCAB2}"/>
              </a:ext>
            </a:extLst>
          </p:cNvPr>
          <p:cNvSpPr>
            <a:spLocks noGrp="1"/>
          </p:cNvSpPr>
          <p:nvPr>
            <p:ph type="dt" sz="half" idx="10"/>
          </p:nvPr>
        </p:nvSpPr>
        <p:spPr/>
        <p:txBody>
          <a:bodyPr/>
          <a:lstStyle/>
          <a:p>
            <a:fld id="{8DE2A98E-5B09-E64C-80B8-DC9EECD93660}" type="datetimeFigureOut">
              <a:rPr lang="en-US" smtClean="0"/>
              <a:t>8/14/25</a:t>
            </a:fld>
            <a:endParaRPr lang="en-US"/>
          </a:p>
        </p:txBody>
      </p:sp>
      <p:sp>
        <p:nvSpPr>
          <p:cNvPr id="5" name="Footer Placeholder 4">
            <a:extLst>
              <a:ext uri="{FF2B5EF4-FFF2-40B4-BE49-F238E27FC236}">
                <a16:creationId xmlns:a16="http://schemas.microsoft.com/office/drawing/2014/main" id="{259A15C5-6C4E-F64B-AFD2-02AD15FDFB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7D9401-7793-9C4D-B4F3-6E204ABC02C3}"/>
              </a:ext>
            </a:extLst>
          </p:cNvPr>
          <p:cNvSpPr>
            <a:spLocks noGrp="1"/>
          </p:cNvSpPr>
          <p:nvPr>
            <p:ph type="sldNum" sz="quarter" idx="12"/>
          </p:nvPr>
        </p:nvSpPr>
        <p:spPr/>
        <p:txBody>
          <a:bodyPr/>
          <a:lstStyle/>
          <a:p>
            <a:fld id="{DD95F4C2-50EA-DF49-AE3E-08AB7CA3E1F1}" type="slidenum">
              <a:rPr lang="en-US" smtClean="0"/>
              <a:t>‹#›</a:t>
            </a:fld>
            <a:endParaRPr lang="en-US"/>
          </a:p>
        </p:txBody>
      </p:sp>
    </p:spTree>
    <p:extLst>
      <p:ext uri="{BB962C8B-B14F-4D97-AF65-F5344CB8AC3E}">
        <p14:creationId xmlns:p14="http://schemas.microsoft.com/office/powerpoint/2010/main" val="1449281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CCC15-1D95-1349-B2BC-760D600534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902C59-A2E2-794F-A298-CF92FB0B6B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2B6163-5642-5448-9989-E0FDC99B9E18}"/>
              </a:ext>
            </a:extLst>
          </p:cNvPr>
          <p:cNvSpPr>
            <a:spLocks noGrp="1"/>
          </p:cNvSpPr>
          <p:nvPr>
            <p:ph type="dt" sz="half" idx="10"/>
          </p:nvPr>
        </p:nvSpPr>
        <p:spPr/>
        <p:txBody>
          <a:bodyPr/>
          <a:lstStyle/>
          <a:p>
            <a:fld id="{8DE2A98E-5B09-E64C-80B8-DC9EECD93660}" type="datetimeFigureOut">
              <a:rPr lang="en-US" smtClean="0"/>
              <a:t>8/14/25</a:t>
            </a:fld>
            <a:endParaRPr lang="en-US"/>
          </a:p>
        </p:txBody>
      </p:sp>
      <p:sp>
        <p:nvSpPr>
          <p:cNvPr id="5" name="Footer Placeholder 4">
            <a:extLst>
              <a:ext uri="{FF2B5EF4-FFF2-40B4-BE49-F238E27FC236}">
                <a16:creationId xmlns:a16="http://schemas.microsoft.com/office/drawing/2014/main" id="{B079B153-A0CB-194B-8A84-D10889BDFC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926ED7-F1B7-914B-BFF8-521CAEC61A5B}"/>
              </a:ext>
            </a:extLst>
          </p:cNvPr>
          <p:cNvSpPr>
            <a:spLocks noGrp="1"/>
          </p:cNvSpPr>
          <p:nvPr>
            <p:ph type="sldNum" sz="quarter" idx="12"/>
          </p:nvPr>
        </p:nvSpPr>
        <p:spPr/>
        <p:txBody>
          <a:bodyPr/>
          <a:lstStyle/>
          <a:p>
            <a:fld id="{DD95F4C2-50EA-DF49-AE3E-08AB7CA3E1F1}" type="slidenum">
              <a:rPr lang="en-US" smtClean="0"/>
              <a:t>‹#›</a:t>
            </a:fld>
            <a:endParaRPr lang="en-US"/>
          </a:p>
        </p:txBody>
      </p:sp>
    </p:spTree>
    <p:extLst>
      <p:ext uri="{BB962C8B-B14F-4D97-AF65-F5344CB8AC3E}">
        <p14:creationId xmlns:p14="http://schemas.microsoft.com/office/powerpoint/2010/main" val="24271538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B1942-E8F8-9E4F-9930-25A4019994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DBAC462-BA4D-EB4D-BB26-2C028C5D1C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ACAC23-B9FB-E847-AE3F-44EFD2AC75FC}"/>
              </a:ext>
            </a:extLst>
          </p:cNvPr>
          <p:cNvSpPr>
            <a:spLocks noGrp="1"/>
          </p:cNvSpPr>
          <p:nvPr>
            <p:ph type="dt" sz="half" idx="10"/>
          </p:nvPr>
        </p:nvSpPr>
        <p:spPr/>
        <p:txBody>
          <a:bodyPr/>
          <a:lstStyle/>
          <a:p>
            <a:fld id="{8DE2A98E-5B09-E64C-80B8-DC9EECD93660}" type="datetimeFigureOut">
              <a:rPr lang="en-US" smtClean="0"/>
              <a:t>8/14/25</a:t>
            </a:fld>
            <a:endParaRPr lang="en-US"/>
          </a:p>
        </p:txBody>
      </p:sp>
      <p:sp>
        <p:nvSpPr>
          <p:cNvPr id="5" name="Footer Placeholder 4">
            <a:extLst>
              <a:ext uri="{FF2B5EF4-FFF2-40B4-BE49-F238E27FC236}">
                <a16:creationId xmlns:a16="http://schemas.microsoft.com/office/drawing/2014/main" id="{AA3B25F3-20F6-ED42-B353-F616C70F9F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EE5594-F05A-7641-9064-58D39B8971EB}"/>
              </a:ext>
            </a:extLst>
          </p:cNvPr>
          <p:cNvSpPr>
            <a:spLocks noGrp="1"/>
          </p:cNvSpPr>
          <p:nvPr>
            <p:ph type="sldNum" sz="quarter" idx="12"/>
          </p:nvPr>
        </p:nvSpPr>
        <p:spPr/>
        <p:txBody>
          <a:bodyPr/>
          <a:lstStyle/>
          <a:p>
            <a:fld id="{DD95F4C2-50EA-DF49-AE3E-08AB7CA3E1F1}" type="slidenum">
              <a:rPr lang="en-US" smtClean="0"/>
              <a:t>‹#›</a:t>
            </a:fld>
            <a:endParaRPr lang="en-US"/>
          </a:p>
        </p:txBody>
      </p:sp>
    </p:spTree>
    <p:extLst>
      <p:ext uri="{BB962C8B-B14F-4D97-AF65-F5344CB8AC3E}">
        <p14:creationId xmlns:p14="http://schemas.microsoft.com/office/powerpoint/2010/main" val="28223628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81E98-A757-F94B-8FE6-FFB63F60E5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E95E8D-5E1F-5A4B-B496-2E0B0873D3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083000-46AF-5249-A9E0-B3D16BF0A5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BCD114-38E1-8C4E-8BFC-A63E3ED10CB1}"/>
              </a:ext>
            </a:extLst>
          </p:cNvPr>
          <p:cNvSpPr>
            <a:spLocks noGrp="1"/>
          </p:cNvSpPr>
          <p:nvPr>
            <p:ph type="dt" sz="half" idx="10"/>
          </p:nvPr>
        </p:nvSpPr>
        <p:spPr/>
        <p:txBody>
          <a:bodyPr/>
          <a:lstStyle/>
          <a:p>
            <a:fld id="{8DE2A98E-5B09-E64C-80B8-DC9EECD93660}" type="datetimeFigureOut">
              <a:rPr lang="en-US" smtClean="0"/>
              <a:t>8/14/25</a:t>
            </a:fld>
            <a:endParaRPr lang="en-US"/>
          </a:p>
        </p:txBody>
      </p:sp>
      <p:sp>
        <p:nvSpPr>
          <p:cNvPr id="6" name="Footer Placeholder 5">
            <a:extLst>
              <a:ext uri="{FF2B5EF4-FFF2-40B4-BE49-F238E27FC236}">
                <a16:creationId xmlns:a16="http://schemas.microsoft.com/office/drawing/2014/main" id="{8034B27E-182C-F14F-B9A3-0618032B33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8223FE-4C31-5B48-969D-A5394B192812}"/>
              </a:ext>
            </a:extLst>
          </p:cNvPr>
          <p:cNvSpPr>
            <a:spLocks noGrp="1"/>
          </p:cNvSpPr>
          <p:nvPr>
            <p:ph type="sldNum" sz="quarter" idx="12"/>
          </p:nvPr>
        </p:nvSpPr>
        <p:spPr/>
        <p:txBody>
          <a:bodyPr/>
          <a:lstStyle/>
          <a:p>
            <a:fld id="{DD95F4C2-50EA-DF49-AE3E-08AB7CA3E1F1}" type="slidenum">
              <a:rPr lang="en-US" smtClean="0"/>
              <a:t>‹#›</a:t>
            </a:fld>
            <a:endParaRPr lang="en-US"/>
          </a:p>
        </p:txBody>
      </p:sp>
    </p:spTree>
    <p:extLst>
      <p:ext uri="{BB962C8B-B14F-4D97-AF65-F5344CB8AC3E}">
        <p14:creationId xmlns:p14="http://schemas.microsoft.com/office/powerpoint/2010/main" val="2957047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9C632-C873-EE4B-8CB4-5412E985B9C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4FF261-A7D7-9444-AFEF-124B3D666C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8803B8C-3BE0-CF49-9865-38F76679B57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CC35BC-58BA-5E4D-A13A-F973610140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F1D284-CEE4-0D44-BCA9-E9DDBFF38C5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9540B5-E8B0-6A46-A09E-A0444BE3569D}"/>
              </a:ext>
            </a:extLst>
          </p:cNvPr>
          <p:cNvSpPr>
            <a:spLocks noGrp="1"/>
          </p:cNvSpPr>
          <p:nvPr>
            <p:ph type="dt" sz="half" idx="10"/>
          </p:nvPr>
        </p:nvSpPr>
        <p:spPr/>
        <p:txBody>
          <a:bodyPr/>
          <a:lstStyle/>
          <a:p>
            <a:fld id="{8DE2A98E-5B09-E64C-80B8-DC9EECD93660}" type="datetimeFigureOut">
              <a:rPr lang="en-US" smtClean="0"/>
              <a:t>8/14/25</a:t>
            </a:fld>
            <a:endParaRPr lang="en-US"/>
          </a:p>
        </p:txBody>
      </p:sp>
      <p:sp>
        <p:nvSpPr>
          <p:cNvPr id="8" name="Footer Placeholder 7">
            <a:extLst>
              <a:ext uri="{FF2B5EF4-FFF2-40B4-BE49-F238E27FC236}">
                <a16:creationId xmlns:a16="http://schemas.microsoft.com/office/drawing/2014/main" id="{AD1FD3FA-2B72-1046-BDD9-7D7C3233DF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ABC399-5374-CD4F-8416-DE4073181E31}"/>
              </a:ext>
            </a:extLst>
          </p:cNvPr>
          <p:cNvSpPr>
            <a:spLocks noGrp="1"/>
          </p:cNvSpPr>
          <p:nvPr>
            <p:ph type="sldNum" sz="quarter" idx="12"/>
          </p:nvPr>
        </p:nvSpPr>
        <p:spPr/>
        <p:txBody>
          <a:bodyPr/>
          <a:lstStyle/>
          <a:p>
            <a:fld id="{DD95F4C2-50EA-DF49-AE3E-08AB7CA3E1F1}" type="slidenum">
              <a:rPr lang="en-US" smtClean="0"/>
              <a:t>‹#›</a:t>
            </a:fld>
            <a:endParaRPr lang="en-US"/>
          </a:p>
        </p:txBody>
      </p:sp>
    </p:spTree>
    <p:extLst>
      <p:ext uri="{BB962C8B-B14F-4D97-AF65-F5344CB8AC3E}">
        <p14:creationId xmlns:p14="http://schemas.microsoft.com/office/powerpoint/2010/main" val="4164091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549D5-C4FE-CF40-AFA7-838D2C5F68D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22EA1F-F49E-0B49-A2F1-91E4369A2AA5}"/>
              </a:ext>
            </a:extLst>
          </p:cNvPr>
          <p:cNvSpPr>
            <a:spLocks noGrp="1"/>
          </p:cNvSpPr>
          <p:nvPr>
            <p:ph type="dt" sz="half" idx="10"/>
          </p:nvPr>
        </p:nvSpPr>
        <p:spPr/>
        <p:txBody>
          <a:bodyPr/>
          <a:lstStyle/>
          <a:p>
            <a:fld id="{8DE2A98E-5B09-E64C-80B8-DC9EECD93660}" type="datetimeFigureOut">
              <a:rPr lang="en-US" smtClean="0"/>
              <a:t>8/14/25</a:t>
            </a:fld>
            <a:endParaRPr lang="en-US"/>
          </a:p>
        </p:txBody>
      </p:sp>
      <p:sp>
        <p:nvSpPr>
          <p:cNvPr id="4" name="Footer Placeholder 3">
            <a:extLst>
              <a:ext uri="{FF2B5EF4-FFF2-40B4-BE49-F238E27FC236}">
                <a16:creationId xmlns:a16="http://schemas.microsoft.com/office/drawing/2014/main" id="{33E83A00-9350-2941-A433-22C30CEC33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20791B7-EEC5-5C4B-BBE2-55A21F893FF4}"/>
              </a:ext>
            </a:extLst>
          </p:cNvPr>
          <p:cNvSpPr>
            <a:spLocks noGrp="1"/>
          </p:cNvSpPr>
          <p:nvPr>
            <p:ph type="sldNum" sz="quarter" idx="12"/>
          </p:nvPr>
        </p:nvSpPr>
        <p:spPr/>
        <p:txBody>
          <a:bodyPr/>
          <a:lstStyle/>
          <a:p>
            <a:fld id="{DD95F4C2-50EA-DF49-AE3E-08AB7CA3E1F1}" type="slidenum">
              <a:rPr lang="en-US" smtClean="0"/>
              <a:t>‹#›</a:t>
            </a:fld>
            <a:endParaRPr lang="en-US"/>
          </a:p>
        </p:txBody>
      </p:sp>
    </p:spTree>
    <p:extLst>
      <p:ext uri="{BB962C8B-B14F-4D97-AF65-F5344CB8AC3E}">
        <p14:creationId xmlns:p14="http://schemas.microsoft.com/office/powerpoint/2010/main" val="365911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5076A7-0ECB-254C-8922-2D26E938482D}"/>
              </a:ext>
            </a:extLst>
          </p:cNvPr>
          <p:cNvSpPr>
            <a:spLocks noGrp="1"/>
          </p:cNvSpPr>
          <p:nvPr>
            <p:ph type="dt" sz="half" idx="10"/>
          </p:nvPr>
        </p:nvSpPr>
        <p:spPr/>
        <p:txBody>
          <a:bodyPr/>
          <a:lstStyle/>
          <a:p>
            <a:fld id="{8DE2A98E-5B09-E64C-80B8-DC9EECD93660}" type="datetimeFigureOut">
              <a:rPr lang="en-US" smtClean="0"/>
              <a:t>8/14/25</a:t>
            </a:fld>
            <a:endParaRPr lang="en-US"/>
          </a:p>
        </p:txBody>
      </p:sp>
      <p:sp>
        <p:nvSpPr>
          <p:cNvPr id="3" name="Footer Placeholder 2">
            <a:extLst>
              <a:ext uri="{FF2B5EF4-FFF2-40B4-BE49-F238E27FC236}">
                <a16:creationId xmlns:a16="http://schemas.microsoft.com/office/drawing/2014/main" id="{B6434395-6B7A-144A-B840-EB3F2332F7E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149E18F-09C8-AD43-A4EF-E65FA5689440}"/>
              </a:ext>
            </a:extLst>
          </p:cNvPr>
          <p:cNvSpPr>
            <a:spLocks noGrp="1"/>
          </p:cNvSpPr>
          <p:nvPr>
            <p:ph type="sldNum" sz="quarter" idx="12"/>
          </p:nvPr>
        </p:nvSpPr>
        <p:spPr/>
        <p:txBody>
          <a:bodyPr/>
          <a:lstStyle/>
          <a:p>
            <a:fld id="{DD95F4C2-50EA-DF49-AE3E-08AB7CA3E1F1}" type="slidenum">
              <a:rPr lang="en-US" smtClean="0"/>
              <a:t>‹#›</a:t>
            </a:fld>
            <a:endParaRPr lang="en-US"/>
          </a:p>
        </p:txBody>
      </p:sp>
    </p:spTree>
    <p:extLst>
      <p:ext uri="{BB962C8B-B14F-4D97-AF65-F5344CB8AC3E}">
        <p14:creationId xmlns:p14="http://schemas.microsoft.com/office/powerpoint/2010/main" val="36740587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31716-4A6F-364F-B7DB-F3E691D95F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1B9E48-2B00-C345-9F1D-673D11493F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F9CF06-C3B1-484F-B0D5-37FC9B9E6F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577D28-FBD2-994E-BB8F-E1C8BA461307}"/>
              </a:ext>
            </a:extLst>
          </p:cNvPr>
          <p:cNvSpPr>
            <a:spLocks noGrp="1"/>
          </p:cNvSpPr>
          <p:nvPr>
            <p:ph type="dt" sz="half" idx="10"/>
          </p:nvPr>
        </p:nvSpPr>
        <p:spPr/>
        <p:txBody>
          <a:bodyPr/>
          <a:lstStyle/>
          <a:p>
            <a:fld id="{8DE2A98E-5B09-E64C-80B8-DC9EECD93660}" type="datetimeFigureOut">
              <a:rPr lang="en-US" smtClean="0"/>
              <a:t>8/14/25</a:t>
            </a:fld>
            <a:endParaRPr lang="en-US"/>
          </a:p>
        </p:txBody>
      </p:sp>
      <p:sp>
        <p:nvSpPr>
          <p:cNvPr id="6" name="Footer Placeholder 5">
            <a:extLst>
              <a:ext uri="{FF2B5EF4-FFF2-40B4-BE49-F238E27FC236}">
                <a16:creationId xmlns:a16="http://schemas.microsoft.com/office/drawing/2014/main" id="{7BC4DB60-F325-9E45-880C-AE6F997299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FCB73B-3593-C746-B3FA-2B1327739A30}"/>
              </a:ext>
            </a:extLst>
          </p:cNvPr>
          <p:cNvSpPr>
            <a:spLocks noGrp="1"/>
          </p:cNvSpPr>
          <p:nvPr>
            <p:ph type="sldNum" sz="quarter" idx="12"/>
          </p:nvPr>
        </p:nvSpPr>
        <p:spPr/>
        <p:txBody>
          <a:bodyPr/>
          <a:lstStyle/>
          <a:p>
            <a:fld id="{DD95F4C2-50EA-DF49-AE3E-08AB7CA3E1F1}" type="slidenum">
              <a:rPr lang="en-US" smtClean="0"/>
              <a:t>‹#›</a:t>
            </a:fld>
            <a:endParaRPr lang="en-US"/>
          </a:p>
        </p:txBody>
      </p:sp>
    </p:spTree>
    <p:extLst>
      <p:ext uri="{BB962C8B-B14F-4D97-AF65-F5344CB8AC3E}">
        <p14:creationId xmlns:p14="http://schemas.microsoft.com/office/powerpoint/2010/main" val="697877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172CC-68AA-E84D-9227-954A5A6C9C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C1D995-F89E-634C-9CC8-8DFE4C1BEC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6D41E1-3B46-A24D-BA0F-3EC9B297EC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7C3B4C-6B21-1545-904F-8BACC6489E5C}"/>
              </a:ext>
            </a:extLst>
          </p:cNvPr>
          <p:cNvSpPr>
            <a:spLocks noGrp="1"/>
          </p:cNvSpPr>
          <p:nvPr>
            <p:ph type="dt" sz="half" idx="10"/>
          </p:nvPr>
        </p:nvSpPr>
        <p:spPr/>
        <p:txBody>
          <a:bodyPr/>
          <a:lstStyle/>
          <a:p>
            <a:fld id="{8DE2A98E-5B09-E64C-80B8-DC9EECD93660}" type="datetimeFigureOut">
              <a:rPr lang="en-US" smtClean="0"/>
              <a:t>8/14/25</a:t>
            </a:fld>
            <a:endParaRPr lang="en-US"/>
          </a:p>
        </p:txBody>
      </p:sp>
      <p:sp>
        <p:nvSpPr>
          <p:cNvPr id="6" name="Footer Placeholder 5">
            <a:extLst>
              <a:ext uri="{FF2B5EF4-FFF2-40B4-BE49-F238E27FC236}">
                <a16:creationId xmlns:a16="http://schemas.microsoft.com/office/drawing/2014/main" id="{7A0536CE-C476-A74D-86DB-DC67D793FA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F06B7E-6C3E-8947-9262-05E6E51596B2}"/>
              </a:ext>
            </a:extLst>
          </p:cNvPr>
          <p:cNvSpPr>
            <a:spLocks noGrp="1"/>
          </p:cNvSpPr>
          <p:nvPr>
            <p:ph type="sldNum" sz="quarter" idx="12"/>
          </p:nvPr>
        </p:nvSpPr>
        <p:spPr/>
        <p:txBody>
          <a:bodyPr/>
          <a:lstStyle/>
          <a:p>
            <a:fld id="{DD95F4C2-50EA-DF49-AE3E-08AB7CA3E1F1}" type="slidenum">
              <a:rPr lang="en-US" smtClean="0"/>
              <a:t>‹#›</a:t>
            </a:fld>
            <a:endParaRPr lang="en-US"/>
          </a:p>
        </p:txBody>
      </p:sp>
    </p:spTree>
    <p:extLst>
      <p:ext uri="{BB962C8B-B14F-4D97-AF65-F5344CB8AC3E}">
        <p14:creationId xmlns:p14="http://schemas.microsoft.com/office/powerpoint/2010/main" val="765744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6ED5EB-587C-754D-8418-3AD9B9853B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960147-595E-4243-BDFF-40B82B3995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EA3EA4-7F6E-7743-8CDB-A5338BC69B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E2A98E-5B09-E64C-80B8-DC9EECD93660}" type="datetimeFigureOut">
              <a:rPr lang="en-US" smtClean="0"/>
              <a:t>8/14/25</a:t>
            </a:fld>
            <a:endParaRPr lang="en-US"/>
          </a:p>
        </p:txBody>
      </p:sp>
      <p:sp>
        <p:nvSpPr>
          <p:cNvPr id="5" name="Footer Placeholder 4">
            <a:extLst>
              <a:ext uri="{FF2B5EF4-FFF2-40B4-BE49-F238E27FC236}">
                <a16:creationId xmlns:a16="http://schemas.microsoft.com/office/drawing/2014/main" id="{3CF93ADD-A4A2-924F-B27A-06A7C46BD6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29CC89-B24A-3E40-BF78-836FAA8D48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95F4C2-50EA-DF49-AE3E-08AB7CA3E1F1}" type="slidenum">
              <a:rPr lang="en-US" smtClean="0"/>
              <a:t>‹#›</a:t>
            </a:fld>
            <a:endParaRPr lang="en-US"/>
          </a:p>
        </p:txBody>
      </p:sp>
    </p:spTree>
    <p:extLst>
      <p:ext uri="{BB962C8B-B14F-4D97-AF65-F5344CB8AC3E}">
        <p14:creationId xmlns:p14="http://schemas.microsoft.com/office/powerpoint/2010/main" val="35929798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75DC8-0C66-3746-A0A2-E24814CA5008}"/>
              </a:ext>
            </a:extLst>
          </p:cNvPr>
          <p:cNvSpPr>
            <a:spLocks noGrp="1"/>
          </p:cNvSpPr>
          <p:nvPr>
            <p:ph type="ctrTitle"/>
          </p:nvPr>
        </p:nvSpPr>
        <p:spPr/>
        <p:txBody>
          <a:bodyPr/>
          <a:lstStyle/>
          <a:p>
            <a:r>
              <a:rPr lang="en-US" dirty="0"/>
              <a:t>Machine Learning </a:t>
            </a:r>
            <a:r>
              <a:rPr lang="en-US" dirty="0" err="1"/>
              <a:t>LifeCycle</a:t>
            </a:r>
            <a:endParaRPr lang="en-US" dirty="0"/>
          </a:p>
        </p:txBody>
      </p:sp>
      <p:sp>
        <p:nvSpPr>
          <p:cNvPr id="3" name="Subtitle 2">
            <a:extLst>
              <a:ext uri="{FF2B5EF4-FFF2-40B4-BE49-F238E27FC236}">
                <a16:creationId xmlns:a16="http://schemas.microsoft.com/office/drawing/2014/main" id="{9FDEE30F-CCF7-1948-BF40-F465D568DAC4}"/>
              </a:ext>
            </a:extLst>
          </p:cNvPr>
          <p:cNvSpPr>
            <a:spLocks noGrp="1"/>
          </p:cNvSpPr>
          <p:nvPr>
            <p:ph type="subTitle" idx="1"/>
          </p:nvPr>
        </p:nvSpPr>
        <p:spPr/>
        <p:txBody>
          <a:bodyPr/>
          <a:lstStyle/>
          <a:p>
            <a:r>
              <a:rPr lang="en-US" dirty="0"/>
              <a:t>Session 1 –Prabhu Gururaj</a:t>
            </a:r>
          </a:p>
        </p:txBody>
      </p:sp>
    </p:spTree>
    <p:extLst>
      <p:ext uri="{BB962C8B-B14F-4D97-AF65-F5344CB8AC3E}">
        <p14:creationId xmlns:p14="http://schemas.microsoft.com/office/powerpoint/2010/main" val="37703478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6F991-52C1-2D7F-079C-843A1E9429A3}"/>
              </a:ext>
            </a:extLst>
          </p:cNvPr>
          <p:cNvSpPr>
            <a:spLocks noGrp="1"/>
          </p:cNvSpPr>
          <p:nvPr>
            <p:ph type="title"/>
          </p:nvPr>
        </p:nvSpPr>
        <p:spPr/>
        <p:txBody>
          <a:bodyPr/>
          <a:lstStyle/>
          <a:p>
            <a:r>
              <a:rPr lang="en-US" dirty="0"/>
              <a:t>Gradient Descend</a:t>
            </a:r>
          </a:p>
        </p:txBody>
      </p:sp>
      <p:pic>
        <p:nvPicPr>
          <p:cNvPr id="4" name="Content Placeholder 3">
            <a:extLst>
              <a:ext uri="{FF2B5EF4-FFF2-40B4-BE49-F238E27FC236}">
                <a16:creationId xmlns:a16="http://schemas.microsoft.com/office/drawing/2014/main" id="{C6129FFF-4CD6-53E3-99BF-DA8FCE787B17}"/>
              </a:ext>
            </a:extLst>
          </p:cNvPr>
          <p:cNvPicPr>
            <a:picLocks noGrp="1" noChangeAspect="1"/>
          </p:cNvPicPr>
          <p:nvPr>
            <p:ph idx="1"/>
          </p:nvPr>
        </p:nvPicPr>
        <p:blipFill>
          <a:blip r:embed="rId2"/>
          <a:stretch>
            <a:fillRect/>
          </a:stretch>
        </p:blipFill>
        <p:spPr>
          <a:xfrm>
            <a:off x="524675" y="2492154"/>
            <a:ext cx="4625854" cy="2312928"/>
          </a:xfrm>
          <a:prstGeom prst="rect">
            <a:avLst/>
          </a:prstGeom>
        </p:spPr>
      </p:pic>
      <p:sp>
        <p:nvSpPr>
          <p:cNvPr id="5" name="TextBox 4">
            <a:extLst>
              <a:ext uri="{FF2B5EF4-FFF2-40B4-BE49-F238E27FC236}">
                <a16:creationId xmlns:a16="http://schemas.microsoft.com/office/drawing/2014/main" id="{3458325B-9C6A-68AA-BB74-2E111A04F820}"/>
              </a:ext>
            </a:extLst>
          </p:cNvPr>
          <p:cNvSpPr txBox="1"/>
          <p:nvPr/>
        </p:nvSpPr>
        <p:spPr>
          <a:xfrm>
            <a:off x="986117" y="1568824"/>
            <a:ext cx="10018059" cy="923330"/>
          </a:xfrm>
          <a:prstGeom prst="rect">
            <a:avLst/>
          </a:prstGeom>
          <a:noFill/>
        </p:spPr>
        <p:txBody>
          <a:bodyPr wrap="square" rtlCol="0">
            <a:spAutoFit/>
          </a:bodyPr>
          <a:lstStyle/>
          <a:p>
            <a:r>
              <a:rPr lang="en-US" dirty="0"/>
              <a:t>Gradient descent is an iterative optimization algorithm used to find the local minimum of a differentiable function, often referred to as a "cost function" or "loss function" in machine learning. </a:t>
            </a:r>
          </a:p>
          <a:p>
            <a:r>
              <a:rPr lang="en-US" dirty="0"/>
              <a:t>Used to find the best fit line </a:t>
            </a:r>
          </a:p>
        </p:txBody>
      </p:sp>
      <p:pic>
        <p:nvPicPr>
          <p:cNvPr id="6" name="Picture 5">
            <a:extLst>
              <a:ext uri="{FF2B5EF4-FFF2-40B4-BE49-F238E27FC236}">
                <a16:creationId xmlns:a16="http://schemas.microsoft.com/office/drawing/2014/main" id="{C36A6391-6404-D6D3-229B-26471E7072E4}"/>
              </a:ext>
            </a:extLst>
          </p:cNvPr>
          <p:cNvPicPr>
            <a:picLocks noChangeAspect="1"/>
          </p:cNvPicPr>
          <p:nvPr/>
        </p:nvPicPr>
        <p:blipFill>
          <a:blip r:embed="rId3"/>
          <a:stretch>
            <a:fillRect/>
          </a:stretch>
        </p:blipFill>
        <p:spPr>
          <a:xfrm>
            <a:off x="5723964" y="2452150"/>
            <a:ext cx="4314538" cy="2392937"/>
          </a:xfrm>
          <a:prstGeom prst="rect">
            <a:avLst/>
          </a:prstGeom>
        </p:spPr>
      </p:pic>
      <p:sp>
        <p:nvSpPr>
          <p:cNvPr id="7" name="TextBox 6">
            <a:extLst>
              <a:ext uri="{FF2B5EF4-FFF2-40B4-BE49-F238E27FC236}">
                <a16:creationId xmlns:a16="http://schemas.microsoft.com/office/drawing/2014/main" id="{68783288-F9BA-FCFF-4429-B9F89B997024}"/>
              </a:ext>
            </a:extLst>
          </p:cNvPr>
          <p:cNvSpPr txBox="1"/>
          <p:nvPr/>
        </p:nvSpPr>
        <p:spPr>
          <a:xfrm>
            <a:off x="1472287" y="5828214"/>
            <a:ext cx="4251677" cy="369332"/>
          </a:xfrm>
          <a:prstGeom prst="rect">
            <a:avLst/>
          </a:prstGeom>
          <a:noFill/>
        </p:spPr>
        <p:txBody>
          <a:bodyPr wrap="none" rtlCol="0">
            <a:spAutoFit/>
          </a:bodyPr>
          <a:lstStyle/>
          <a:p>
            <a:r>
              <a:rPr lang="en-US" dirty="0"/>
              <a:t>To learn more about calculus and Derivate :</a:t>
            </a:r>
          </a:p>
        </p:txBody>
      </p:sp>
      <p:pic>
        <p:nvPicPr>
          <p:cNvPr id="8" name="Picture 7">
            <a:extLst>
              <a:ext uri="{FF2B5EF4-FFF2-40B4-BE49-F238E27FC236}">
                <a16:creationId xmlns:a16="http://schemas.microsoft.com/office/drawing/2014/main" id="{413BFCF9-7CA9-394A-C0F3-0B901EB662E1}"/>
              </a:ext>
            </a:extLst>
          </p:cNvPr>
          <p:cNvPicPr>
            <a:picLocks noChangeAspect="1"/>
          </p:cNvPicPr>
          <p:nvPr/>
        </p:nvPicPr>
        <p:blipFill>
          <a:blip r:embed="rId4"/>
          <a:stretch>
            <a:fillRect/>
          </a:stretch>
        </p:blipFill>
        <p:spPr>
          <a:xfrm>
            <a:off x="6096000" y="5272120"/>
            <a:ext cx="3299012" cy="1481519"/>
          </a:xfrm>
          <a:prstGeom prst="rect">
            <a:avLst/>
          </a:prstGeom>
        </p:spPr>
      </p:pic>
    </p:spTree>
    <p:extLst>
      <p:ext uri="{BB962C8B-B14F-4D97-AF65-F5344CB8AC3E}">
        <p14:creationId xmlns:p14="http://schemas.microsoft.com/office/powerpoint/2010/main" val="2418829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01161-7B1E-BCC6-56FE-84ABFE6079D6}"/>
              </a:ext>
            </a:extLst>
          </p:cNvPr>
          <p:cNvSpPr>
            <a:spLocks noGrp="1"/>
          </p:cNvSpPr>
          <p:nvPr>
            <p:ph type="title"/>
          </p:nvPr>
        </p:nvSpPr>
        <p:spPr>
          <a:xfrm>
            <a:off x="1223683" y="1898090"/>
            <a:ext cx="10515600" cy="1325563"/>
          </a:xfrm>
        </p:spPr>
        <p:txBody>
          <a:bodyPr/>
          <a:lstStyle/>
          <a:p>
            <a:r>
              <a:rPr lang="en-US" dirty="0"/>
              <a:t>Demo </a:t>
            </a:r>
          </a:p>
        </p:txBody>
      </p:sp>
    </p:spTree>
    <p:extLst>
      <p:ext uri="{BB962C8B-B14F-4D97-AF65-F5344CB8AC3E}">
        <p14:creationId xmlns:p14="http://schemas.microsoft.com/office/powerpoint/2010/main" val="34516509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2977CE1-F4E2-FAE5-0813-43235815ECA2}"/>
              </a:ext>
            </a:extLst>
          </p:cNvPr>
          <p:cNvSpPr>
            <a:spLocks noGrp="1"/>
          </p:cNvSpPr>
          <p:nvPr>
            <p:ph idx="1"/>
          </p:nvPr>
        </p:nvSpPr>
        <p:spPr>
          <a:xfrm>
            <a:off x="838200" y="1700119"/>
            <a:ext cx="10515600" cy="4351338"/>
          </a:xfrm>
        </p:spPr>
        <p:txBody>
          <a:bodyPr>
            <a:normAutofit/>
          </a:bodyPr>
          <a:lstStyle/>
          <a:p>
            <a:r>
              <a:rPr lang="en-US" sz="2000" dirty="0"/>
              <a:t>Work on a Kaggle problem (California Housing) </a:t>
            </a:r>
          </a:p>
          <a:p>
            <a:r>
              <a:rPr lang="en-US" sz="2000" dirty="0"/>
              <a:t>Deploy in a Kubernetes cluster </a:t>
            </a:r>
          </a:p>
          <a:p>
            <a:r>
              <a:rPr lang="en-US" sz="2000" dirty="0"/>
              <a:t>Setup tests and monitoring</a:t>
            </a:r>
          </a:p>
        </p:txBody>
      </p:sp>
      <p:sp>
        <p:nvSpPr>
          <p:cNvPr id="4" name="TextBox 3">
            <a:extLst>
              <a:ext uri="{FF2B5EF4-FFF2-40B4-BE49-F238E27FC236}">
                <a16:creationId xmlns:a16="http://schemas.microsoft.com/office/drawing/2014/main" id="{4A16BB09-C2C2-6FC3-0FC0-4602591A4630}"/>
              </a:ext>
            </a:extLst>
          </p:cNvPr>
          <p:cNvSpPr txBox="1"/>
          <p:nvPr/>
        </p:nvSpPr>
        <p:spPr>
          <a:xfrm>
            <a:off x="838200" y="1075764"/>
            <a:ext cx="1191545" cy="461665"/>
          </a:xfrm>
          <a:prstGeom prst="rect">
            <a:avLst/>
          </a:prstGeom>
          <a:noFill/>
        </p:spPr>
        <p:txBody>
          <a:bodyPr wrap="none" rtlCol="0">
            <a:spAutoFit/>
          </a:bodyPr>
          <a:lstStyle/>
          <a:p>
            <a:r>
              <a:rPr lang="en-US" sz="2400" dirty="0"/>
              <a:t>Exercise</a:t>
            </a:r>
          </a:p>
        </p:txBody>
      </p:sp>
    </p:spTree>
    <p:extLst>
      <p:ext uri="{BB962C8B-B14F-4D97-AF65-F5344CB8AC3E}">
        <p14:creationId xmlns:p14="http://schemas.microsoft.com/office/powerpoint/2010/main" val="25630665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96CEA-0D4C-C032-EC5A-52CD92AB835D}"/>
              </a:ext>
            </a:extLst>
          </p:cNvPr>
          <p:cNvSpPr>
            <a:spLocks noGrp="1"/>
          </p:cNvSpPr>
          <p:nvPr>
            <p:ph type="title"/>
          </p:nvPr>
        </p:nvSpPr>
        <p:spPr>
          <a:xfrm>
            <a:off x="336177" y="156508"/>
            <a:ext cx="5634318" cy="1427816"/>
          </a:xfrm>
        </p:spPr>
        <p:txBody>
          <a:bodyPr/>
          <a:lstStyle/>
          <a:p>
            <a:r>
              <a:rPr lang="en-US" dirty="0"/>
              <a:t>ML Simplified Life Cycle</a:t>
            </a:r>
          </a:p>
        </p:txBody>
      </p:sp>
      <p:pic>
        <p:nvPicPr>
          <p:cNvPr id="7170" name="Picture 2">
            <a:extLst>
              <a:ext uri="{FF2B5EF4-FFF2-40B4-BE49-F238E27FC236}">
                <a16:creationId xmlns:a16="http://schemas.microsoft.com/office/drawing/2014/main" id="{2E973A1E-E3A5-5BF7-D268-7CD3D7D08C2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53302" y="1880721"/>
            <a:ext cx="4014405" cy="3973232"/>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2745E3D6-30DD-8B3F-C549-00EF37EA6946}"/>
              </a:ext>
            </a:extLst>
          </p:cNvPr>
          <p:cNvSpPr txBox="1">
            <a:spLocks/>
          </p:cNvSpPr>
          <p:nvPr/>
        </p:nvSpPr>
        <p:spPr>
          <a:xfrm>
            <a:off x="7803777" y="156508"/>
            <a:ext cx="5634318" cy="142781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Reality</a:t>
            </a:r>
          </a:p>
        </p:txBody>
      </p:sp>
      <p:pic>
        <p:nvPicPr>
          <p:cNvPr id="7172" name="Picture 4">
            <a:extLst>
              <a:ext uri="{FF2B5EF4-FFF2-40B4-BE49-F238E27FC236}">
                <a16:creationId xmlns:a16="http://schemas.microsoft.com/office/drawing/2014/main" id="{AD696538-0D0D-C4AD-E363-E6E9E262E5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6025" y="1412314"/>
            <a:ext cx="4639389" cy="50471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08817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19BB8BE-1351-4D9B-B761-F84A0B5B65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9242947-AC01-DCC9-EA0A-D4100BB89067}"/>
              </a:ext>
            </a:extLst>
          </p:cNvPr>
          <p:cNvSpPr>
            <a:spLocks noGrp="1"/>
          </p:cNvSpPr>
          <p:nvPr>
            <p:ph idx="1"/>
          </p:nvPr>
        </p:nvSpPr>
        <p:spPr>
          <a:xfrm>
            <a:off x="281347" y="2018164"/>
            <a:ext cx="2262810" cy="794610"/>
          </a:xfrm>
        </p:spPr>
        <p:txBody>
          <a:bodyPr>
            <a:normAutofit/>
          </a:bodyPr>
          <a:lstStyle/>
          <a:p>
            <a:pPr marL="0" indent="0">
              <a:buNone/>
            </a:pPr>
            <a:r>
              <a:rPr lang="en-US" sz="2000" dirty="0"/>
              <a:t>DevOps Vs </a:t>
            </a:r>
            <a:r>
              <a:rPr lang="en-US" sz="2000" dirty="0" err="1"/>
              <a:t>MLOps</a:t>
            </a:r>
            <a:endParaRPr lang="en-US" sz="2000" dirty="0"/>
          </a:p>
        </p:txBody>
      </p:sp>
      <p:graphicFrame>
        <p:nvGraphicFramePr>
          <p:cNvPr id="8" name="Table 7">
            <a:extLst>
              <a:ext uri="{FF2B5EF4-FFF2-40B4-BE49-F238E27FC236}">
                <a16:creationId xmlns:a16="http://schemas.microsoft.com/office/drawing/2014/main" id="{59A146B7-A108-A2F8-0BA5-87712D162447}"/>
              </a:ext>
            </a:extLst>
          </p:cNvPr>
          <p:cNvGraphicFramePr>
            <a:graphicFrameLocks noGrp="1"/>
          </p:cNvGraphicFramePr>
          <p:nvPr>
            <p:extLst>
              <p:ext uri="{D42A27DB-BD31-4B8C-83A1-F6EECF244321}">
                <p14:modId xmlns:p14="http://schemas.microsoft.com/office/powerpoint/2010/main" val="825776340"/>
              </p:ext>
            </p:extLst>
          </p:nvPr>
        </p:nvGraphicFramePr>
        <p:xfrm>
          <a:off x="3379305" y="1023730"/>
          <a:ext cx="7974498" cy="4551434"/>
        </p:xfrm>
        <a:graphic>
          <a:graphicData uri="http://schemas.openxmlformats.org/drawingml/2006/table">
            <a:tbl>
              <a:tblPr/>
              <a:tblGrid>
                <a:gridCol w="1068845">
                  <a:extLst>
                    <a:ext uri="{9D8B030D-6E8A-4147-A177-3AD203B41FA5}">
                      <a16:colId xmlns:a16="http://schemas.microsoft.com/office/drawing/2014/main" val="3650958846"/>
                    </a:ext>
                  </a:extLst>
                </a:gridCol>
                <a:gridCol w="3272836">
                  <a:extLst>
                    <a:ext uri="{9D8B030D-6E8A-4147-A177-3AD203B41FA5}">
                      <a16:colId xmlns:a16="http://schemas.microsoft.com/office/drawing/2014/main" val="3509576842"/>
                    </a:ext>
                  </a:extLst>
                </a:gridCol>
                <a:gridCol w="3632817">
                  <a:extLst>
                    <a:ext uri="{9D8B030D-6E8A-4147-A177-3AD203B41FA5}">
                      <a16:colId xmlns:a16="http://schemas.microsoft.com/office/drawing/2014/main" val="99388431"/>
                    </a:ext>
                  </a:extLst>
                </a:gridCol>
              </a:tblGrid>
              <a:tr h="209100">
                <a:tc>
                  <a:txBody>
                    <a:bodyPr/>
                    <a:lstStyle/>
                    <a:p>
                      <a:pPr algn="l" fontAlgn="b">
                        <a:buNone/>
                      </a:pPr>
                      <a:r>
                        <a:rPr lang="en-US" sz="1000" b="1" i="0" u="none" strike="noStrike">
                          <a:solidFill>
                            <a:srgbClr val="0A0A0A"/>
                          </a:solidFill>
                          <a:effectLst/>
                          <a:latin typeface="Arial" panose="020B0604020202020204" pitchFamily="34" charset="0"/>
                        </a:rPr>
                        <a:t>Feature  </a:t>
                      </a:r>
                      <a:endParaRPr lang="en-US" sz="1300" b="1"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1000" b="1" i="0" u="none" strike="noStrike">
                          <a:solidFill>
                            <a:srgbClr val="0A0A0A"/>
                          </a:solidFill>
                          <a:effectLst/>
                          <a:latin typeface="Arial" panose="020B0604020202020204" pitchFamily="34" charset="0"/>
                        </a:rPr>
                        <a:t>DevOps</a:t>
                      </a:r>
                      <a:endParaRPr lang="en-US" sz="1300" b="1"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1000" b="1" i="0" u="none" strike="noStrike" dirty="0" err="1">
                          <a:solidFill>
                            <a:srgbClr val="0A0A0A"/>
                          </a:solidFill>
                          <a:effectLst/>
                          <a:latin typeface="Arial" panose="020B0604020202020204" pitchFamily="34" charset="0"/>
                        </a:rPr>
                        <a:t>MLOps</a:t>
                      </a:r>
                      <a:endParaRPr lang="en-US" sz="1300" b="1" i="0" u="none" strike="noStrike" dirty="0">
                        <a:effectLst/>
                        <a:latin typeface="Arial" panose="020B0604020202020204" pitchFamily="34" charset="0"/>
                      </a:endParaRPr>
                    </a:p>
                  </a:txBody>
                  <a:tcPr marL="6811" marR="6811" marT="6811" marB="0" anchor="b">
                    <a:lnL>
                      <a:noFill/>
                    </a:lnL>
                    <a:lnR>
                      <a:noFill/>
                    </a:lnR>
                    <a:lnT>
                      <a:noFill/>
                    </a:lnT>
                    <a:lnB>
                      <a:noFill/>
                    </a:lnB>
                    <a:noFill/>
                  </a:tcPr>
                </a:tc>
                <a:extLst>
                  <a:ext uri="{0D108BD9-81ED-4DB2-BD59-A6C34878D82A}">
                    <a16:rowId xmlns:a16="http://schemas.microsoft.com/office/drawing/2014/main" val="254429354"/>
                  </a:ext>
                </a:extLst>
              </a:tr>
              <a:tr h="479301">
                <a:tc>
                  <a:txBody>
                    <a:bodyPr/>
                    <a:lstStyle/>
                    <a:p>
                      <a:pPr algn="l" fontAlgn="b">
                        <a:buNone/>
                      </a:pPr>
                      <a:r>
                        <a:rPr lang="en-US" sz="900" b="0" i="0" u="none" strike="noStrike">
                          <a:solidFill>
                            <a:srgbClr val="0A0A0A"/>
                          </a:solidFill>
                          <a:effectLst/>
                          <a:latin typeface="Arial" panose="020B0604020202020204" pitchFamily="34" charset="0"/>
                        </a:rPr>
                        <a:t>Focus</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Automating and optimizing the </a:t>
                      </a:r>
                      <a:r>
                        <a:rPr lang="en-US" sz="900" b="0" i="0" u="none" strike="noStrike">
                          <a:solidFill>
                            <a:srgbClr val="0A0A0A"/>
                          </a:solidFill>
                          <a:effectLst/>
                          <a:latin typeface="Arial" panose="020B0604020202020204" pitchFamily="34" charset="0"/>
                        </a:rPr>
                        <a:t>software development lifecycle</a:t>
                      </a:r>
                      <a:r>
                        <a:rPr lang="en-US" sz="900" b="0" i="0" u="none" strike="noStrike">
                          <a:solidFill>
                            <a:srgbClr val="56595E"/>
                          </a:solidFill>
                          <a:effectLst/>
                          <a:latin typeface="Arial" panose="020B0604020202020204" pitchFamily="34" charset="0"/>
                        </a:rPr>
                        <a:t>.</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Automating and optimizing the </a:t>
                      </a:r>
                      <a:r>
                        <a:rPr lang="en-US" sz="900" b="0" i="0" u="none" strike="noStrike">
                          <a:solidFill>
                            <a:srgbClr val="0A0A0A"/>
                          </a:solidFill>
                          <a:effectLst/>
                          <a:latin typeface="Arial" panose="020B0604020202020204" pitchFamily="34" charset="0"/>
                        </a:rPr>
                        <a:t>machine learning (ML) model lifecycle</a:t>
                      </a:r>
                      <a:r>
                        <a:rPr lang="en-US" sz="900" b="0" i="0" u="none" strike="noStrike">
                          <a:solidFill>
                            <a:srgbClr val="56595E"/>
                          </a:solidFill>
                          <a:effectLst/>
                          <a:latin typeface="Arial" panose="020B0604020202020204" pitchFamily="34" charset="0"/>
                        </a:rPr>
                        <a:t>, including data pipelines, training, deployment, and monitoring.</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extLst>
                  <a:ext uri="{0D108BD9-81ED-4DB2-BD59-A6C34878D82A}">
                    <a16:rowId xmlns:a16="http://schemas.microsoft.com/office/drawing/2014/main" val="977383918"/>
                  </a:ext>
                </a:extLst>
              </a:tr>
              <a:tr h="471436">
                <a:tc>
                  <a:txBody>
                    <a:bodyPr/>
                    <a:lstStyle/>
                    <a:p>
                      <a:pPr algn="l" fontAlgn="b">
                        <a:buNone/>
                      </a:pPr>
                      <a:r>
                        <a:rPr lang="en-US" sz="900" b="0" i="0" u="none" strike="noStrike">
                          <a:solidFill>
                            <a:srgbClr val="0A0A0A"/>
                          </a:solidFill>
                          <a:effectLst/>
                          <a:latin typeface="Arial" panose="020B0604020202020204" pitchFamily="34" charset="0"/>
                        </a:rPr>
                        <a:t>Primary Goal</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Accelerate software delivery and ensure continuous, reliable updates.</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Faster deployment of ML models, better accuracy over time, and stronger assurance they provide business value.</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extLst>
                  <a:ext uri="{0D108BD9-81ED-4DB2-BD59-A6C34878D82A}">
                    <a16:rowId xmlns:a16="http://schemas.microsoft.com/office/drawing/2014/main" val="1519419696"/>
                  </a:ext>
                </a:extLst>
              </a:tr>
              <a:tr h="626683">
                <a:tc>
                  <a:txBody>
                    <a:bodyPr/>
                    <a:lstStyle/>
                    <a:p>
                      <a:pPr algn="l" fontAlgn="b">
                        <a:buNone/>
                      </a:pPr>
                      <a:r>
                        <a:rPr lang="en-US" sz="900" b="0" i="0" u="none" strike="noStrike">
                          <a:solidFill>
                            <a:srgbClr val="0A0A0A"/>
                          </a:solidFill>
                          <a:effectLst/>
                          <a:latin typeface="Arial" panose="020B0604020202020204" pitchFamily="34" charset="0"/>
                        </a:rPr>
                        <a:t>Core Components</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Software development, IT operations, CI/CD, infrastructure automation, monitoring.</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Data preparation, model training &amp; tuning, model deployment, model monitoring, automated retraining, version control for data, code, and models, CI/CD, infrastructure as code (IaC).</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extLst>
                  <a:ext uri="{0D108BD9-81ED-4DB2-BD59-A6C34878D82A}">
                    <a16:rowId xmlns:a16="http://schemas.microsoft.com/office/drawing/2014/main" val="1766846478"/>
                  </a:ext>
                </a:extLst>
              </a:tr>
              <a:tr h="331918">
                <a:tc>
                  <a:txBody>
                    <a:bodyPr/>
                    <a:lstStyle/>
                    <a:p>
                      <a:pPr algn="l" fontAlgn="b">
                        <a:buNone/>
                      </a:pPr>
                      <a:r>
                        <a:rPr lang="en-US" sz="900" b="0" i="0" u="none" strike="noStrike">
                          <a:solidFill>
                            <a:srgbClr val="0A0A0A"/>
                          </a:solidFill>
                          <a:effectLst/>
                          <a:latin typeface="Arial" panose="020B0604020202020204" pitchFamily="34" charset="0"/>
                        </a:rPr>
                        <a:t>Artifacts Managed</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Source code, binaries, configurations, test reports.</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Code, data, features, models, hyperparameters, experiment configurations, evaluation metrics, logs.</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extLst>
                  <a:ext uri="{0D108BD9-81ED-4DB2-BD59-A6C34878D82A}">
                    <a16:rowId xmlns:a16="http://schemas.microsoft.com/office/drawing/2014/main" val="352776609"/>
                  </a:ext>
                </a:extLst>
              </a:tr>
              <a:tr h="331918">
                <a:tc>
                  <a:txBody>
                    <a:bodyPr/>
                    <a:lstStyle/>
                    <a:p>
                      <a:pPr algn="l" fontAlgn="b">
                        <a:buNone/>
                      </a:pPr>
                      <a:r>
                        <a:rPr lang="en-US" sz="900" b="0" i="0" u="none" strike="noStrike">
                          <a:solidFill>
                            <a:srgbClr val="0A0A0A"/>
                          </a:solidFill>
                          <a:effectLst/>
                          <a:latin typeface="Arial" panose="020B0604020202020204" pitchFamily="34" charset="0"/>
                        </a:rPr>
                        <a:t>Lifecycle</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Linear and predictable: Code -&gt; Test -&gt; Release.</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Cyclical and iterative: Data -&gt; Training -&gt; Evaluation -&gt; Deployment -&gt; Monitoring -&gt; Retraining.</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extLst>
                  <a:ext uri="{0D108BD9-81ED-4DB2-BD59-A6C34878D82A}">
                    <a16:rowId xmlns:a16="http://schemas.microsoft.com/office/drawing/2014/main" val="543416863"/>
                  </a:ext>
                </a:extLst>
              </a:tr>
              <a:tr h="331918">
                <a:tc>
                  <a:txBody>
                    <a:bodyPr/>
                    <a:lstStyle/>
                    <a:p>
                      <a:pPr algn="l" fontAlgn="b">
                        <a:buNone/>
                      </a:pPr>
                      <a:r>
                        <a:rPr lang="en-US" sz="900" b="0" i="0" u="none" strike="noStrike">
                          <a:solidFill>
                            <a:srgbClr val="0A0A0A"/>
                          </a:solidFill>
                          <a:effectLst/>
                          <a:latin typeface="Arial" panose="020B0604020202020204" pitchFamily="34" charset="0"/>
                        </a:rPr>
                        <a:t>Data Emphasis</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dirty="0">
                          <a:solidFill>
                            <a:srgbClr val="56595E"/>
                          </a:solidFill>
                          <a:effectLst/>
                          <a:latin typeface="Arial" panose="020B0604020202020204" pitchFamily="34" charset="0"/>
                        </a:rPr>
                        <a:t>Less emphasis on data management and versioning compared to </a:t>
                      </a:r>
                      <a:r>
                        <a:rPr lang="en-US" sz="900" b="0" i="0" u="none" strike="noStrike" dirty="0" err="1">
                          <a:solidFill>
                            <a:srgbClr val="56595E"/>
                          </a:solidFill>
                          <a:effectLst/>
                          <a:latin typeface="Arial" panose="020B0604020202020204" pitchFamily="34" charset="0"/>
                        </a:rPr>
                        <a:t>MLOps</a:t>
                      </a:r>
                      <a:r>
                        <a:rPr lang="en-US" sz="900" b="0" i="0" u="none" strike="noStrike" dirty="0">
                          <a:solidFill>
                            <a:srgbClr val="56595E"/>
                          </a:solidFill>
                          <a:effectLst/>
                          <a:latin typeface="Arial" panose="020B0604020202020204" pitchFamily="34" charset="0"/>
                        </a:rPr>
                        <a:t>.</a:t>
                      </a:r>
                      <a:endParaRPr lang="en-US" sz="1300" b="0" i="0" u="none" strike="noStrike" dirty="0">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Strong emphasis on managing large, evolving datasets, data quality, feature engineering, and data versioning.</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extLst>
                  <a:ext uri="{0D108BD9-81ED-4DB2-BD59-A6C34878D82A}">
                    <a16:rowId xmlns:a16="http://schemas.microsoft.com/office/drawing/2014/main" val="1150239375"/>
                  </a:ext>
                </a:extLst>
              </a:tr>
              <a:tr h="479301">
                <a:tc>
                  <a:txBody>
                    <a:bodyPr/>
                    <a:lstStyle/>
                    <a:p>
                      <a:pPr algn="l" fontAlgn="b">
                        <a:buNone/>
                      </a:pPr>
                      <a:r>
                        <a:rPr lang="en-US" sz="900" b="0" i="0" u="none" strike="noStrike">
                          <a:solidFill>
                            <a:srgbClr val="0A0A0A"/>
                          </a:solidFill>
                          <a:effectLst/>
                          <a:latin typeface="Arial" panose="020B0604020202020204" pitchFamily="34" charset="0"/>
                        </a:rPr>
                        <a:t>Monitoring Focus</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Application performance, uptime, error rates, resource utilization.</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Model performance (accuracy, latency), data drift, concept drift, bias, fairness, model interpretability, business metrics related to the model's performance.</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extLst>
                  <a:ext uri="{0D108BD9-81ED-4DB2-BD59-A6C34878D82A}">
                    <a16:rowId xmlns:a16="http://schemas.microsoft.com/office/drawing/2014/main" val="1685885423"/>
                  </a:ext>
                </a:extLst>
              </a:tr>
              <a:tr h="331918">
                <a:tc>
                  <a:txBody>
                    <a:bodyPr/>
                    <a:lstStyle/>
                    <a:p>
                      <a:pPr algn="l" fontAlgn="b">
                        <a:buNone/>
                      </a:pPr>
                      <a:r>
                        <a:rPr lang="en-US" sz="900" b="0" i="0" u="none" strike="noStrike">
                          <a:solidFill>
                            <a:srgbClr val="0A0A0A"/>
                          </a:solidFill>
                          <a:effectLst/>
                          <a:latin typeface="Arial" panose="020B0604020202020204" pitchFamily="34" charset="0"/>
                        </a:rPr>
                        <a:t>Team Structure</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Developers and IT operations teams working collaboratively.</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dirty="0">
                          <a:solidFill>
                            <a:srgbClr val="56595E"/>
                          </a:solidFill>
                          <a:effectLst/>
                          <a:latin typeface="Arial" panose="020B0604020202020204" pitchFamily="34" charset="0"/>
                        </a:rPr>
                        <a:t>Business Partners, Data scientists, ML engineers, data engineers, and operations teams collaborating across the ML lifecycle.</a:t>
                      </a:r>
                      <a:endParaRPr lang="en-US" sz="1300" b="0" i="0" u="none" strike="noStrike" dirty="0">
                        <a:effectLst/>
                        <a:latin typeface="Arial" panose="020B0604020202020204" pitchFamily="34" charset="0"/>
                      </a:endParaRPr>
                    </a:p>
                  </a:txBody>
                  <a:tcPr marL="6811" marR="6811" marT="6811" marB="0" anchor="b">
                    <a:lnL>
                      <a:noFill/>
                    </a:lnL>
                    <a:lnR>
                      <a:noFill/>
                    </a:lnR>
                    <a:lnT>
                      <a:noFill/>
                    </a:lnT>
                    <a:lnB>
                      <a:noFill/>
                    </a:lnB>
                    <a:noFill/>
                  </a:tcPr>
                </a:tc>
                <a:extLst>
                  <a:ext uri="{0D108BD9-81ED-4DB2-BD59-A6C34878D82A}">
                    <a16:rowId xmlns:a16="http://schemas.microsoft.com/office/drawing/2014/main" val="2091936219"/>
                  </a:ext>
                </a:extLst>
              </a:tr>
              <a:tr h="626023">
                <a:tc>
                  <a:txBody>
                    <a:bodyPr/>
                    <a:lstStyle/>
                    <a:p>
                      <a:pPr algn="l" fontAlgn="b">
                        <a:buNone/>
                      </a:pPr>
                      <a:r>
                        <a:rPr lang="en-US" sz="900" b="0" i="0" u="none" strike="noStrike">
                          <a:solidFill>
                            <a:srgbClr val="0A0A0A"/>
                          </a:solidFill>
                          <a:effectLst/>
                          <a:latin typeface="Arial" panose="020B0604020202020204" pitchFamily="34" charset="0"/>
                        </a:rPr>
                        <a:t>Key Challenges</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Configuration management, toolchain complexity, cultural resistance.</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Managing data dependencies, version control for models and data, addressing model drift, ensuring reproducibility, and managing specialized infrastructure (e.g., GPUs).</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extLst>
                  <a:ext uri="{0D108BD9-81ED-4DB2-BD59-A6C34878D82A}">
                    <a16:rowId xmlns:a16="http://schemas.microsoft.com/office/drawing/2014/main" val="457329296"/>
                  </a:ext>
                </a:extLst>
              </a:tr>
              <a:tr h="331918">
                <a:tc>
                  <a:txBody>
                    <a:bodyPr/>
                    <a:lstStyle/>
                    <a:p>
                      <a:pPr algn="l" fontAlgn="b">
                        <a:buNone/>
                      </a:pPr>
                      <a:r>
                        <a:rPr lang="en-US" sz="900" b="0" i="0" u="none" strike="noStrike">
                          <a:solidFill>
                            <a:srgbClr val="0A0A0A"/>
                          </a:solidFill>
                          <a:effectLst/>
                          <a:latin typeface="Arial" panose="020B0604020202020204" pitchFamily="34" charset="0"/>
                        </a:rPr>
                        <a:t>Tools</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a:solidFill>
                            <a:srgbClr val="56595E"/>
                          </a:solidFill>
                          <a:effectLst/>
                          <a:latin typeface="Arial" panose="020B0604020202020204" pitchFamily="34" charset="0"/>
                        </a:rPr>
                        <a:t>Jenkins, Git, Docker, Kubernetes, Terraform.</a:t>
                      </a:r>
                      <a:endParaRPr lang="en-US" sz="1300" b="0" i="0" u="none" strike="noStrike">
                        <a:effectLst/>
                        <a:latin typeface="Arial" panose="020B0604020202020204" pitchFamily="34" charset="0"/>
                      </a:endParaRPr>
                    </a:p>
                  </a:txBody>
                  <a:tcPr marL="6811" marR="6811" marT="6811" marB="0" anchor="b">
                    <a:lnL>
                      <a:noFill/>
                    </a:lnL>
                    <a:lnR>
                      <a:noFill/>
                    </a:lnR>
                    <a:lnT>
                      <a:noFill/>
                    </a:lnT>
                    <a:lnB>
                      <a:noFill/>
                    </a:lnB>
                    <a:noFill/>
                  </a:tcPr>
                </a:tc>
                <a:tc>
                  <a:txBody>
                    <a:bodyPr/>
                    <a:lstStyle/>
                    <a:p>
                      <a:pPr algn="l" fontAlgn="b">
                        <a:buNone/>
                      </a:pPr>
                      <a:r>
                        <a:rPr lang="en-US" sz="900" b="0" i="0" u="none" strike="noStrike" dirty="0" err="1">
                          <a:solidFill>
                            <a:srgbClr val="56595E"/>
                          </a:solidFill>
                          <a:effectLst/>
                          <a:latin typeface="Arial" panose="020B0604020202020204" pitchFamily="34" charset="0"/>
                        </a:rPr>
                        <a:t>MLflow</a:t>
                      </a:r>
                      <a:r>
                        <a:rPr lang="en-US" sz="900" b="0" i="0" u="none" strike="noStrike" dirty="0">
                          <a:solidFill>
                            <a:srgbClr val="56595E"/>
                          </a:solidFill>
                          <a:effectLst/>
                          <a:latin typeface="Arial" panose="020B0604020202020204" pitchFamily="34" charset="0"/>
                        </a:rPr>
                        <a:t>, Kubeflow, TensorFlow Extended, SageMaker, Airflow, Model Registries, Experiment Trackers.</a:t>
                      </a:r>
                      <a:endParaRPr lang="en-US" sz="1300" b="0" i="0" u="none" strike="noStrike" dirty="0">
                        <a:effectLst/>
                        <a:latin typeface="Arial" panose="020B0604020202020204" pitchFamily="34" charset="0"/>
                      </a:endParaRPr>
                    </a:p>
                  </a:txBody>
                  <a:tcPr marL="6811" marR="6811" marT="6811" marB="0" anchor="b">
                    <a:lnL>
                      <a:noFill/>
                    </a:lnL>
                    <a:lnR>
                      <a:noFill/>
                    </a:lnR>
                    <a:lnT>
                      <a:noFill/>
                    </a:lnT>
                    <a:lnB>
                      <a:noFill/>
                    </a:lnB>
                    <a:noFill/>
                  </a:tcPr>
                </a:tc>
                <a:extLst>
                  <a:ext uri="{0D108BD9-81ED-4DB2-BD59-A6C34878D82A}">
                    <a16:rowId xmlns:a16="http://schemas.microsoft.com/office/drawing/2014/main" val="1994770122"/>
                  </a:ext>
                </a:extLst>
              </a:tr>
            </a:tbl>
          </a:graphicData>
        </a:graphic>
      </p:graphicFrame>
    </p:spTree>
    <p:extLst>
      <p:ext uri="{BB962C8B-B14F-4D97-AF65-F5344CB8AC3E}">
        <p14:creationId xmlns:p14="http://schemas.microsoft.com/office/powerpoint/2010/main" val="807338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9ED2C-0808-1D50-CC9A-79E5243BE85B}"/>
              </a:ext>
            </a:extLst>
          </p:cNvPr>
          <p:cNvSpPr>
            <a:spLocks noGrp="1"/>
          </p:cNvSpPr>
          <p:nvPr>
            <p:ph type="title"/>
          </p:nvPr>
        </p:nvSpPr>
        <p:spPr/>
        <p:txBody>
          <a:bodyPr>
            <a:normAutofit/>
          </a:bodyPr>
          <a:lstStyle/>
          <a:p>
            <a:r>
              <a:rPr lang="en-US" sz="2400" dirty="0"/>
              <a:t>A Robust </a:t>
            </a:r>
            <a:r>
              <a:rPr lang="en-US" sz="2400" dirty="0" err="1"/>
              <a:t>MLOps</a:t>
            </a:r>
            <a:r>
              <a:rPr lang="en-US" sz="2400" dirty="0"/>
              <a:t> System will</a:t>
            </a:r>
          </a:p>
        </p:txBody>
      </p:sp>
      <p:sp>
        <p:nvSpPr>
          <p:cNvPr id="3" name="Content Placeholder 2">
            <a:extLst>
              <a:ext uri="{FF2B5EF4-FFF2-40B4-BE49-F238E27FC236}">
                <a16:creationId xmlns:a16="http://schemas.microsoft.com/office/drawing/2014/main" id="{3C72EAA0-A09D-5A12-E072-08BE0305FC3F}"/>
              </a:ext>
            </a:extLst>
          </p:cNvPr>
          <p:cNvSpPr>
            <a:spLocks noGrp="1"/>
          </p:cNvSpPr>
          <p:nvPr>
            <p:ph idx="1"/>
          </p:nvPr>
        </p:nvSpPr>
        <p:spPr/>
        <p:txBody>
          <a:bodyPr/>
          <a:lstStyle/>
          <a:p>
            <a:pPr fontAlgn="base"/>
            <a:r>
              <a:rPr lang="en-US" sz="1800" dirty="0"/>
              <a:t>Keep track of versioning code, data and Model</a:t>
            </a:r>
          </a:p>
          <a:p>
            <a:pPr fontAlgn="base"/>
            <a:r>
              <a:rPr lang="en-US" sz="1800" dirty="0"/>
              <a:t>Understand whether retrained models are better than the previous versions (and promoting models to production that are performing better) – Champion Vs Challenger</a:t>
            </a:r>
          </a:p>
          <a:p>
            <a:pPr fontAlgn="base"/>
            <a:r>
              <a:rPr lang="en-US" sz="1800" dirty="0"/>
              <a:t>Ensure (at defined periods—daily, monthly, etc.) that model performance is not degrading in production</a:t>
            </a:r>
          </a:p>
          <a:p>
            <a:pPr fontAlgn="base"/>
            <a:r>
              <a:rPr lang="en-US" sz="1800" dirty="0"/>
              <a:t>Ensures Feedback loop is automated for continuous Training and deployment</a:t>
            </a:r>
            <a:br>
              <a:rPr lang="en-US" dirty="0"/>
            </a:br>
            <a:endParaRPr lang="en-US" dirty="0"/>
          </a:p>
          <a:p>
            <a:endParaRPr lang="en-US" dirty="0"/>
          </a:p>
        </p:txBody>
      </p:sp>
    </p:spTree>
    <p:extLst>
      <p:ext uri="{BB962C8B-B14F-4D97-AF65-F5344CB8AC3E}">
        <p14:creationId xmlns:p14="http://schemas.microsoft.com/office/powerpoint/2010/main" val="28814253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3C99B-7A37-13CE-FD1D-BEC43ABEC56D}"/>
              </a:ext>
            </a:extLst>
          </p:cNvPr>
          <p:cNvSpPr>
            <a:spLocks noGrp="1"/>
          </p:cNvSpPr>
          <p:nvPr>
            <p:ph type="title"/>
          </p:nvPr>
        </p:nvSpPr>
        <p:spPr/>
        <p:txBody>
          <a:bodyPr/>
          <a:lstStyle/>
          <a:p>
            <a:r>
              <a:rPr lang="en-US" dirty="0"/>
              <a:t>Primer on ML</a:t>
            </a:r>
          </a:p>
        </p:txBody>
      </p:sp>
      <p:sp>
        <p:nvSpPr>
          <p:cNvPr id="3" name="Content Placeholder 2">
            <a:extLst>
              <a:ext uri="{FF2B5EF4-FFF2-40B4-BE49-F238E27FC236}">
                <a16:creationId xmlns:a16="http://schemas.microsoft.com/office/drawing/2014/main" id="{C78CF274-F7D5-24DF-1C50-32D56C04906F}"/>
              </a:ext>
            </a:extLst>
          </p:cNvPr>
          <p:cNvSpPr>
            <a:spLocks noGrp="1"/>
          </p:cNvSpPr>
          <p:nvPr>
            <p:ph idx="1"/>
          </p:nvPr>
        </p:nvSpPr>
        <p:spPr>
          <a:xfrm>
            <a:off x="685800" y="1789766"/>
            <a:ext cx="10515600" cy="4351338"/>
          </a:xfrm>
        </p:spPr>
        <p:txBody>
          <a:bodyPr>
            <a:normAutofit/>
          </a:bodyPr>
          <a:lstStyle/>
          <a:p>
            <a:r>
              <a:rPr lang="en-US" sz="1800" dirty="0"/>
              <a:t>Model Development(Data Engineering , Data Science)</a:t>
            </a:r>
          </a:p>
          <a:p>
            <a:r>
              <a:rPr lang="en-US" sz="1800" dirty="0" err="1"/>
              <a:t>Productionalization</a:t>
            </a:r>
            <a:r>
              <a:rPr lang="en-US" sz="1800" dirty="0"/>
              <a:t> and Deployment (Software Engineering)</a:t>
            </a:r>
          </a:p>
          <a:p>
            <a:r>
              <a:rPr lang="en-US" sz="1800" dirty="0"/>
              <a:t>Monitoring(DevOps) </a:t>
            </a:r>
          </a:p>
          <a:p>
            <a:r>
              <a:rPr lang="en-US" sz="1800" dirty="0"/>
              <a:t>Iteration and Feedback Loop</a:t>
            </a:r>
          </a:p>
          <a:p>
            <a:r>
              <a:rPr lang="en-US" sz="1800" dirty="0"/>
              <a:t>Governance</a:t>
            </a:r>
          </a:p>
        </p:txBody>
      </p:sp>
    </p:spTree>
    <p:extLst>
      <p:ext uri="{BB962C8B-B14F-4D97-AF65-F5344CB8AC3E}">
        <p14:creationId xmlns:p14="http://schemas.microsoft.com/office/powerpoint/2010/main" val="22354932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8E4A6-A2D9-3EF0-0DA2-8BEF72863924}"/>
              </a:ext>
            </a:extLst>
          </p:cNvPr>
          <p:cNvSpPr>
            <a:spLocks noGrp="1"/>
          </p:cNvSpPr>
          <p:nvPr>
            <p:ph type="title"/>
          </p:nvPr>
        </p:nvSpPr>
        <p:spPr/>
        <p:txBody>
          <a:bodyPr>
            <a:normAutofit/>
          </a:bodyPr>
          <a:lstStyle/>
          <a:p>
            <a:r>
              <a:rPr lang="en-US" sz="1800" b="1" dirty="0"/>
              <a:t>Model Development </a:t>
            </a:r>
          </a:p>
        </p:txBody>
      </p:sp>
      <p:pic>
        <p:nvPicPr>
          <p:cNvPr id="8194" name="Picture 2">
            <a:extLst>
              <a:ext uri="{FF2B5EF4-FFF2-40B4-BE49-F238E27FC236}">
                <a16:creationId xmlns:a16="http://schemas.microsoft.com/office/drawing/2014/main" id="{CCAF432B-3ABF-BA28-7EEF-FF4D11A8643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12526" y="1832956"/>
            <a:ext cx="4305300" cy="14859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DB7CD60-2B10-7FFF-1035-6D919D31F240}"/>
              </a:ext>
            </a:extLst>
          </p:cNvPr>
          <p:cNvSpPr txBox="1"/>
          <p:nvPr/>
        </p:nvSpPr>
        <p:spPr>
          <a:xfrm>
            <a:off x="1210236" y="4779538"/>
            <a:ext cx="6732494" cy="646331"/>
          </a:xfrm>
          <a:prstGeom prst="rect">
            <a:avLst/>
          </a:prstGeom>
          <a:noFill/>
        </p:spPr>
        <p:txBody>
          <a:bodyPr wrap="square" rtlCol="0">
            <a:spAutoFit/>
          </a:bodyPr>
          <a:lstStyle/>
          <a:p>
            <a:r>
              <a:rPr lang="en-US" dirty="0"/>
              <a:t>ML model algorithm can/will be selected based on the problem and different Tradeoffs (Performance Vs accuracy) .  </a:t>
            </a:r>
          </a:p>
        </p:txBody>
      </p:sp>
      <p:sp>
        <p:nvSpPr>
          <p:cNvPr id="5" name="TextBox 4">
            <a:extLst>
              <a:ext uri="{FF2B5EF4-FFF2-40B4-BE49-F238E27FC236}">
                <a16:creationId xmlns:a16="http://schemas.microsoft.com/office/drawing/2014/main" id="{57117463-47FF-8110-CDAB-EA3BC292DA60}"/>
              </a:ext>
            </a:extLst>
          </p:cNvPr>
          <p:cNvSpPr txBox="1"/>
          <p:nvPr/>
        </p:nvSpPr>
        <p:spPr>
          <a:xfrm>
            <a:off x="1299882" y="3636838"/>
            <a:ext cx="4617944" cy="923330"/>
          </a:xfrm>
          <a:prstGeom prst="rect">
            <a:avLst/>
          </a:prstGeom>
          <a:noFill/>
        </p:spPr>
        <p:txBody>
          <a:bodyPr wrap="square" rtlCol="0">
            <a:spAutoFit/>
          </a:bodyPr>
          <a:lstStyle/>
          <a:p>
            <a:r>
              <a:rPr lang="en-US" dirty="0"/>
              <a:t>ML Can be classified into </a:t>
            </a:r>
          </a:p>
          <a:p>
            <a:r>
              <a:rPr lang="en-US" dirty="0"/>
              <a:t>      Supervised Learning </a:t>
            </a:r>
          </a:p>
          <a:p>
            <a:r>
              <a:rPr lang="en-US" dirty="0"/>
              <a:t>      Unsupervised Learning</a:t>
            </a:r>
          </a:p>
        </p:txBody>
      </p:sp>
    </p:spTree>
    <p:extLst>
      <p:ext uri="{BB962C8B-B14F-4D97-AF65-F5344CB8AC3E}">
        <p14:creationId xmlns:p14="http://schemas.microsoft.com/office/powerpoint/2010/main" val="2773429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32ED5-FC44-DE4A-C574-126399AE870D}"/>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sz="2200" b="1" kern="1200" dirty="0">
                <a:solidFill>
                  <a:schemeClr val="tx1"/>
                </a:solidFill>
                <a:latin typeface="+mj-lt"/>
                <a:ea typeface="+mj-ea"/>
                <a:cs typeface="+mj-cs"/>
              </a:rPr>
              <a:t>Model Development- </a:t>
            </a:r>
            <a:br>
              <a:rPr lang="en-US" sz="2200" b="1" kern="1200" dirty="0">
                <a:solidFill>
                  <a:schemeClr val="tx1"/>
                </a:solidFill>
                <a:latin typeface="+mj-lt"/>
                <a:ea typeface="+mj-ea"/>
                <a:cs typeface="+mj-cs"/>
              </a:rPr>
            </a:br>
            <a:r>
              <a:rPr lang="en-US" sz="2200" b="1" kern="1200" dirty="0">
                <a:solidFill>
                  <a:schemeClr val="tx1"/>
                </a:solidFill>
                <a:latin typeface="+mj-lt"/>
                <a:ea typeface="+mj-ea"/>
                <a:cs typeface="+mj-cs"/>
              </a:rPr>
              <a:t>Components &amp; Terminologies</a:t>
            </a:r>
          </a:p>
        </p:txBody>
      </p:sp>
      <p:graphicFrame>
        <p:nvGraphicFramePr>
          <p:cNvPr id="6" name="Content Placeholder 5">
            <a:extLst>
              <a:ext uri="{FF2B5EF4-FFF2-40B4-BE49-F238E27FC236}">
                <a16:creationId xmlns:a16="http://schemas.microsoft.com/office/drawing/2014/main" id="{D48776C8-859C-D32B-4CAC-D8EF71230392}"/>
              </a:ext>
            </a:extLst>
          </p:cNvPr>
          <p:cNvGraphicFramePr>
            <a:graphicFrameLocks noGrp="1"/>
          </p:cNvGraphicFramePr>
          <p:nvPr>
            <p:ph idx="1"/>
            <p:extLst>
              <p:ext uri="{D42A27DB-BD31-4B8C-83A1-F6EECF244321}">
                <p14:modId xmlns:p14="http://schemas.microsoft.com/office/powerpoint/2010/main" val="3988419712"/>
              </p:ext>
            </p:extLst>
          </p:nvPr>
        </p:nvGraphicFramePr>
        <p:xfrm>
          <a:off x="909108" y="1845426"/>
          <a:ext cx="10370731" cy="4152194"/>
        </p:xfrm>
        <a:graphic>
          <a:graphicData uri="http://schemas.openxmlformats.org/drawingml/2006/table">
            <a:tbl>
              <a:tblPr>
                <a:noFill/>
                <a:tableStyleId>{5C22544A-7EE6-4342-B048-85BDC9FD1C3A}</a:tableStyleId>
              </a:tblPr>
              <a:tblGrid>
                <a:gridCol w="5004977">
                  <a:extLst>
                    <a:ext uri="{9D8B030D-6E8A-4147-A177-3AD203B41FA5}">
                      <a16:colId xmlns:a16="http://schemas.microsoft.com/office/drawing/2014/main" val="2298873714"/>
                    </a:ext>
                  </a:extLst>
                </a:gridCol>
                <a:gridCol w="5365754">
                  <a:extLst>
                    <a:ext uri="{9D8B030D-6E8A-4147-A177-3AD203B41FA5}">
                      <a16:colId xmlns:a16="http://schemas.microsoft.com/office/drawing/2014/main" val="2465445500"/>
                    </a:ext>
                  </a:extLst>
                </a:gridCol>
              </a:tblGrid>
              <a:tr h="910290">
                <a:tc>
                  <a:txBody>
                    <a:bodyPr/>
                    <a:lstStyle/>
                    <a:p>
                      <a:pPr algn="l" fontAlgn="b">
                        <a:buNone/>
                      </a:pPr>
                      <a:r>
                        <a:rPr lang="en-US" sz="1800" u="none" strike="noStrike" cap="none" spc="0" dirty="0">
                          <a:solidFill>
                            <a:schemeClr val="tx1"/>
                          </a:solidFill>
                          <a:effectLst/>
                        </a:rPr>
                        <a:t>Training data</a:t>
                      </a:r>
                      <a:endParaRPr lang="en-US" sz="1800" b="0" i="0" u="none" strike="noStrike" cap="none" spc="0" dirty="0">
                        <a:solidFill>
                          <a:schemeClr val="tx1"/>
                        </a:solidFill>
                        <a:effectLst/>
                        <a:latin typeface="Times New Roman" panose="02020603050405020304" pitchFamily="18" charset="0"/>
                      </a:endParaRPr>
                    </a:p>
                  </a:txBody>
                  <a:tcPr marL="9841" marR="9841" marT="108368" marB="0"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buNone/>
                      </a:pPr>
                      <a:r>
                        <a:rPr lang="en-US" sz="1800" u="none" strike="noStrike" cap="none" spc="0" dirty="0">
                          <a:solidFill>
                            <a:schemeClr val="tx1"/>
                          </a:solidFill>
                          <a:effectLst/>
                        </a:rPr>
                        <a:t>Training data is usually labeled for the prediction case with examples of what is being modeled (supervised learning)</a:t>
                      </a:r>
                      <a:endParaRPr lang="en-US" sz="1800" b="0" i="0" u="none" strike="noStrike" cap="none" spc="0" dirty="0">
                        <a:solidFill>
                          <a:schemeClr val="tx1"/>
                        </a:solidFill>
                        <a:effectLst/>
                        <a:latin typeface="Times New Roman" panose="02020603050405020304" pitchFamily="18" charset="0"/>
                      </a:endParaRPr>
                    </a:p>
                  </a:txBody>
                  <a:tcPr marL="9841" marR="9841" marT="108368" marB="0"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793611421"/>
                  </a:ext>
                </a:extLst>
              </a:tr>
              <a:tr h="657432">
                <a:tc>
                  <a:txBody>
                    <a:bodyPr/>
                    <a:lstStyle/>
                    <a:p>
                      <a:pPr algn="l" fontAlgn="b">
                        <a:buNone/>
                      </a:pPr>
                      <a:r>
                        <a:rPr lang="en-US" sz="1800" u="none" strike="noStrike" cap="none" spc="0" dirty="0">
                          <a:solidFill>
                            <a:schemeClr val="tx1"/>
                          </a:solidFill>
                          <a:effectLst/>
                        </a:rPr>
                        <a:t>A performance metric</a:t>
                      </a:r>
                      <a:endParaRPr lang="en-US" sz="1800" b="0" i="0" u="none" strike="noStrike" cap="none" spc="0" dirty="0">
                        <a:solidFill>
                          <a:schemeClr val="tx1"/>
                        </a:solidFill>
                        <a:effectLst/>
                        <a:latin typeface="Times New Roman" panose="02020603050405020304" pitchFamily="18" charset="0"/>
                      </a:endParaRPr>
                    </a:p>
                  </a:txBody>
                  <a:tcPr marL="9841" marR="9841" marT="108368" marB="0"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buNone/>
                      </a:pPr>
                      <a:r>
                        <a:rPr lang="en-US" sz="1800" u="none" strike="noStrike" cap="none" spc="0">
                          <a:solidFill>
                            <a:schemeClr val="tx1"/>
                          </a:solidFill>
                          <a:effectLst/>
                        </a:rPr>
                        <a:t>A performance metric is what the model being developed seeks to optimize.</a:t>
                      </a:r>
                      <a:endParaRPr lang="en-US" sz="1800" b="0" i="0" u="none" strike="noStrike" cap="none" spc="0">
                        <a:solidFill>
                          <a:schemeClr val="tx1"/>
                        </a:solidFill>
                        <a:effectLst/>
                        <a:latin typeface="Times New Roman" panose="02020603050405020304" pitchFamily="18" charset="0"/>
                      </a:endParaRPr>
                    </a:p>
                  </a:txBody>
                  <a:tcPr marL="9841" marR="9841" marT="108368" marB="0"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104773819"/>
                  </a:ext>
                </a:extLst>
              </a:tr>
              <a:tr h="1668864">
                <a:tc>
                  <a:txBody>
                    <a:bodyPr/>
                    <a:lstStyle/>
                    <a:p>
                      <a:pPr algn="l" fontAlgn="b">
                        <a:buNone/>
                      </a:pPr>
                      <a:r>
                        <a:rPr lang="en-US" sz="1800" u="none" strike="noStrike" cap="none" spc="0">
                          <a:solidFill>
                            <a:schemeClr val="tx1"/>
                          </a:solidFill>
                          <a:effectLst/>
                        </a:rPr>
                        <a:t>ML algorithm</a:t>
                      </a:r>
                      <a:endParaRPr lang="en-US" sz="1800" b="0" i="0" u="none" strike="noStrike" cap="none" spc="0">
                        <a:solidFill>
                          <a:schemeClr val="tx1"/>
                        </a:solidFill>
                        <a:effectLst/>
                        <a:latin typeface="Times New Roman" panose="02020603050405020304" pitchFamily="18" charset="0"/>
                      </a:endParaRPr>
                    </a:p>
                  </a:txBody>
                  <a:tcPr marL="9841" marR="9841" marT="108368" marB="0"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buNone/>
                      </a:pPr>
                      <a:r>
                        <a:rPr lang="en-US" sz="1800" u="none" strike="noStrike" cap="none" spc="0">
                          <a:solidFill>
                            <a:schemeClr val="tx1"/>
                          </a:solidFill>
                          <a:effectLst/>
                        </a:rPr>
                        <a:t>There are a variety of models that work in various ways and have different pros and cons. It is important to note that some algorithms are more suited to certain tasks than others, but their selection also depends on what needs to be prioritized: performance, stability, interpretability, computation cost, etc.</a:t>
                      </a:r>
                      <a:endParaRPr lang="en-US" sz="1800" b="0" i="0" u="none" strike="noStrike" cap="none" spc="0">
                        <a:solidFill>
                          <a:schemeClr val="tx1"/>
                        </a:solidFill>
                        <a:effectLst/>
                        <a:latin typeface="Times New Roman" panose="02020603050405020304" pitchFamily="18" charset="0"/>
                      </a:endParaRPr>
                    </a:p>
                  </a:txBody>
                  <a:tcPr marL="9841" marR="9841" marT="108368" marB="0"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603843015"/>
                  </a:ext>
                </a:extLst>
              </a:tr>
              <a:tr h="404573">
                <a:tc>
                  <a:txBody>
                    <a:bodyPr/>
                    <a:lstStyle/>
                    <a:p>
                      <a:pPr algn="l" fontAlgn="b">
                        <a:buNone/>
                      </a:pPr>
                      <a:r>
                        <a:rPr lang="en-US" sz="1800" u="none" strike="noStrike" cap="none" spc="0">
                          <a:solidFill>
                            <a:schemeClr val="tx1"/>
                          </a:solidFill>
                          <a:effectLst/>
                        </a:rPr>
                        <a:t>Hyperparameters</a:t>
                      </a:r>
                      <a:endParaRPr lang="en-US" sz="1800" b="0" i="0" u="none" strike="noStrike" cap="none" spc="0">
                        <a:solidFill>
                          <a:schemeClr val="tx1"/>
                        </a:solidFill>
                        <a:effectLst/>
                        <a:latin typeface="Times New Roman" panose="02020603050405020304" pitchFamily="18" charset="0"/>
                      </a:endParaRPr>
                    </a:p>
                  </a:txBody>
                  <a:tcPr marL="9841" marR="9841" marT="108368" marB="0"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buNone/>
                      </a:pPr>
                      <a:r>
                        <a:rPr lang="en-US" sz="1800" u="none" strike="noStrike" cap="none" spc="0">
                          <a:solidFill>
                            <a:schemeClr val="tx1"/>
                          </a:solidFill>
                          <a:effectLst/>
                        </a:rPr>
                        <a:t>Hyperparameters are configurations for ML algorithms.</a:t>
                      </a:r>
                      <a:endParaRPr lang="en-US" sz="1800" b="0" i="0" u="none" strike="noStrike" cap="none" spc="0">
                        <a:solidFill>
                          <a:schemeClr val="tx1"/>
                        </a:solidFill>
                        <a:effectLst/>
                        <a:latin typeface="Times New Roman" panose="02020603050405020304" pitchFamily="18" charset="0"/>
                      </a:endParaRPr>
                    </a:p>
                  </a:txBody>
                  <a:tcPr marL="9841" marR="9841" marT="108368" marB="0"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3228953942"/>
                  </a:ext>
                </a:extLst>
              </a:tr>
              <a:tr h="404573">
                <a:tc>
                  <a:txBody>
                    <a:bodyPr/>
                    <a:lstStyle/>
                    <a:p>
                      <a:pPr algn="l" fontAlgn="b">
                        <a:buNone/>
                      </a:pPr>
                      <a:r>
                        <a:rPr lang="en-US" sz="1800" u="none" strike="noStrike" cap="none" spc="0">
                          <a:solidFill>
                            <a:schemeClr val="tx1"/>
                          </a:solidFill>
                          <a:effectLst/>
                        </a:rPr>
                        <a:t>Evaluation dataset</a:t>
                      </a:r>
                      <a:endParaRPr lang="en-US" sz="1800" b="0" i="0" u="none" strike="noStrike" cap="none" spc="0">
                        <a:solidFill>
                          <a:schemeClr val="tx1"/>
                        </a:solidFill>
                        <a:effectLst/>
                        <a:latin typeface="Times New Roman" panose="02020603050405020304" pitchFamily="18" charset="0"/>
                      </a:endParaRPr>
                    </a:p>
                  </a:txBody>
                  <a:tcPr marL="9841" marR="9841" marT="108368" marB="0" anchor="b">
                    <a:lnL w="12700" cmpd="sng">
                      <a:noFill/>
                      <a:prstDash val="solid"/>
                    </a:lnL>
                    <a:lnR w="12700" cmpd="sng">
                      <a:noFill/>
                      <a:prstDash val="solid"/>
                    </a:lnR>
                    <a:lnT w="12700" cmpd="sng">
                      <a:noFill/>
                      <a:prstDash val="solid"/>
                    </a:lnT>
                    <a:lnB w="12700" cmpd="sng">
                      <a:noFill/>
                      <a:prstDash val="solid"/>
                    </a:lnB>
                    <a:noFill/>
                  </a:tcPr>
                </a:tc>
                <a:tc>
                  <a:txBody>
                    <a:bodyPr/>
                    <a:lstStyle/>
                    <a:p>
                      <a:pPr algn="l" fontAlgn="b">
                        <a:buNone/>
                      </a:pPr>
                      <a:r>
                        <a:rPr lang="en-US" sz="1800" u="none" strike="noStrike" cap="none" spc="0" dirty="0">
                          <a:solidFill>
                            <a:schemeClr val="tx1"/>
                          </a:solidFill>
                          <a:effectLst/>
                        </a:rPr>
                        <a:t>Unseen data</a:t>
                      </a:r>
                      <a:endParaRPr lang="en-US" sz="1800" b="0" i="0" u="none" strike="noStrike" cap="none" spc="0" dirty="0">
                        <a:solidFill>
                          <a:schemeClr val="tx1"/>
                        </a:solidFill>
                        <a:effectLst/>
                        <a:latin typeface="Times New Roman" panose="02020603050405020304" pitchFamily="18" charset="0"/>
                      </a:endParaRPr>
                    </a:p>
                  </a:txBody>
                  <a:tcPr marL="9841" marR="9841" marT="108368" marB="0" anchor="b">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1535956255"/>
                  </a:ext>
                </a:extLst>
              </a:tr>
            </a:tbl>
          </a:graphicData>
        </a:graphic>
      </p:graphicFrame>
    </p:spTree>
    <p:extLst>
      <p:ext uri="{BB962C8B-B14F-4D97-AF65-F5344CB8AC3E}">
        <p14:creationId xmlns:p14="http://schemas.microsoft.com/office/powerpoint/2010/main" val="17555603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30E198-E018-E9F2-C993-9EF92917AF3F}"/>
              </a:ext>
            </a:extLst>
          </p:cNvPr>
          <p:cNvSpPr>
            <a:spLocks noGrp="1"/>
          </p:cNvSpPr>
          <p:nvPr>
            <p:ph type="title"/>
          </p:nvPr>
        </p:nvSpPr>
        <p:spPr>
          <a:xfrm>
            <a:off x="838200" y="556995"/>
            <a:ext cx="10515600" cy="1133693"/>
          </a:xfrm>
        </p:spPr>
        <p:txBody>
          <a:bodyPr>
            <a:normAutofit/>
          </a:bodyPr>
          <a:lstStyle/>
          <a:p>
            <a:r>
              <a:rPr lang="en-US" sz="1800" b="1" dirty="0"/>
              <a:t>Model Development -ML Ops considerations of Algorithms</a:t>
            </a:r>
          </a:p>
        </p:txBody>
      </p:sp>
      <p:graphicFrame>
        <p:nvGraphicFramePr>
          <p:cNvPr id="4" name="Content Placeholder 3">
            <a:extLst>
              <a:ext uri="{FF2B5EF4-FFF2-40B4-BE49-F238E27FC236}">
                <a16:creationId xmlns:a16="http://schemas.microsoft.com/office/drawing/2014/main" id="{3521873F-55D2-320F-930A-AC9B76B23628}"/>
              </a:ext>
            </a:extLst>
          </p:cNvPr>
          <p:cNvGraphicFramePr>
            <a:graphicFrameLocks noGrp="1"/>
          </p:cNvGraphicFramePr>
          <p:nvPr>
            <p:ph idx="1"/>
            <p:extLst>
              <p:ext uri="{D42A27DB-BD31-4B8C-83A1-F6EECF244321}">
                <p14:modId xmlns:p14="http://schemas.microsoft.com/office/powerpoint/2010/main" val="4029487123"/>
              </p:ext>
            </p:extLst>
          </p:nvPr>
        </p:nvGraphicFramePr>
        <p:xfrm>
          <a:off x="836674" y="1543812"/>
          <a:ext cx="10515602" cy="4097927"/>
        </p:xfrm>
        <a:graphic>
          <a:graphicData uri="http://schemas.openxmlformats.org/drawingml/2006/table">
            <a:tbl>
              <a:tblPr>
                <a:tableStyleId>{2D5ABB26-0587-4C30-8999-92F81FD0307C}</a:tableStyleId>
              </a:tblPr>
              <a:tblGrid>
                <a:gridCol w="2352151">
                  <a:extLst>
                    <a:ext uri="{9D8B030D-6E8A-4147-A177-3AD203B41FA5}">
                      <a16:colId xmlns:a16="http://schemas.microsoft.com/office/drawing/2014/main" val="3997396641"/>
                    </a:ext>
                  </a:extLst>
                </a:gridCol>
                <a:gridCol w="2662282">
                  <a:extLst>
                    <a:ext uri="{9D8B030D-6E8A-4147-A177-3AD203B41FA5}">
                      <a16:colId xmlns:a16="http://schemas.microsoft.com/office/drawing/2014/main" val="388588357"/>
                    </a:ext>
                  </a:extLst>
                </a:gridCol>
                <a:gridCol w="5501169">
                  <a:extLst>
                    <a:ext uri="{9D8B030D-6E8A-4147-A177-3AD203B41FA5}">
                      <a16:colId xmlns:a16="http://schemas.microsoft.com/office/drawing/2014/main" val="646025455"/>
                    </a:ext>
                  </a:extLst>
                </a:gridCol>
              </a:tblGrid>
              <a:tr h="296003">
                <a:tc>
                  <a:txBody>
                    <a:bodyPr/>
                    <a:lstStyle/>
                    <a:p>
                      <a:pPr algn="l" fontAlgn="ctr">
                        <a:buNone/>
                      </a:pPr>
                      <a:r>
                        <a:rPr lang="en-US" sz="1400" b="1" u="none" strike="noStrike">
                          <a:effectLst/>
                        </a:rPr>
                        <a:t>Algorithm type</a:t>
                      </a:r>
                      <a:endParaRPr lang="en-US" sz="1400" b="0" i="0" u="none" strike="noStrike">
                        <a:effectLst/>
                        <a:latin typeface="+mn-lt"/>
                      </a:endParaRPr>
                    </a:p>
                  </a:txBody>
                  <a:tcPr marL="67273" marR="67273" marT="33637" marB="33637" anchor="ctr"/>
                </a:tc>
                <a:tc>
                  <a:txBody>
                    <a:bodyPr/>
                    <a:lstStyle/>
                    <a:p>
                      <a:pPr algn="l" fontAlgn="ctr">
                        <a:buNone/>
                      </a:pPr>
                      <a:r>
                        <a:rPr lang="en-US" sz="1400" b="1" u="none" strike="noStrike">
                          <a:effectLst/>
                        </a:rPr>
                        <a:t>Name</a:t>
                      </a:r>
                      <a:endParaRPr lang="en-US" sz="1400" b="0" i="0" u="none" strike="noStrike">
                        <a:effectLst/>
                        <a:latin typeface="+mn-lt"/>
                      </a:endParaRPr>
                    </a:p>
                  </a:txBody>
                  <a:tcPr marL="67273" marR="67273" marT="33637" marB="33637" anchor="ctr"/>
                </a:tc>
                <a:tc>
                  <a:txBody>
                    <a:bodyPr/>
                    <a:lstStyle/>
                    <a:p>
                      <a:pPr algn="l" fontAlgn="ctr">
                        <a:buNone/>
                      </a:pPr>
                      <a:r>
                        <a:rPr lang="en-US" sz="1400" b="1" u="none" strike="noStrike">
                          <a:effectLst/>
                        </a:rPr>
                        <a:t>MLOps considerations</a:t>
                      </a:r>
                      <a:endParaRPr lang="en-US" sz="1400" b="0" i="0" u="none" strike="noStrike">
                        <a:effectLst/>
                        <a:latin typeface="+mn-lt"/>
                      </a:endParaRPr>
                    </a:p>
                  </a:txBody>
                  <a:tcPr marL="67273" marR="67273" marT="33637" marB="33637" anchor="ctr"/>
                </a:tc>
                <a:extLst>
                  <a:ext uri="{0D108BD9-81ED-4DB2-BD59-A6C34878D82A}">
                    <a16:rowId xmlns:a16="http://schemas.microsoft.com/office/drawing/2014/main" val="3577461515"/>
                  </a:ext>
                </a:extLst>
              </a:tr>
              <a:tr h="296003">
                <a:tc>
                  <a:txBody>
                    <a:bodyPr/>
                    <a:lstStyle/>
                    <a:p>
                      <a:pPr algn="l" fontAlgn="t">
                        <a:buNone/>
                      </a:pPr>
                      <a:r>
                        <a:rPr lang="en-US" sz="1400" b="0" u="none" strike="noStrike" dirty="0">
                          <a:effectLst/>
                        </a:rPr>
                        <a:t>Linear</a:t>
                      </a:r>
                      <a:endParaRPr lang="en-US" sz="1400" b="0" i="0" u="none" strike="noStrike" dirty="0">
                        <a:effectLst/>
                        <a:latin typeface="+mn-lt"/>
                      </a:endParaRPr>
                    </a:p>
                  </a:txBody>
                  <a:tcPr marL="67273" marR="67273" marT="33637" marB="33637"/>
                </a:tc>
                <a:tc>
                  <a:txBody>
                    <a:bodyPr/>
                    <a:lstStyle/>
                    <a:p>
                      <a:pPr algn="l" fontAlgn="t">
                        <a:buNone/>
                      </a:pPr>
                      <a:r>
                        <a:rPr lang="en-US" sz="1400" b="0" u="none" strike="noStrike">
                          <a:effectLst/>
                        </a:rPr>
                        <a:t>Linear regression</a:t>
                      </a:r>
                      <a:endParaRPr lang="en-US" sz="1400" b="0" i="0" u="none" strike="noStrike">
                        <a:effectLst/>
                        <a:latin typeface="+mn-lt"/>
                      </a:endParaRPr>
                    </a:p>
                  </a:txBody>
                  <a:tcPr marL="67273" marR="67273" marT="33637" marB="33637"/>
                </a:tc>
                <a:tc>
                  <a:txBody>
                    <a:bodyPr/>
                    <a:lstStyle/>
                    <a:p>
                      <a:pPr algn="l" fontAlgn="t">
                        <a:buNone/>
                      </a:pPr>
                      <a:r>
                        <a:rPr lang="en-US" sz="1400" b="0" u="none" strike="noStrike" dirty="0">
                          <a:effectLst/>
                        </a:rPr>
                        <a:t>There is a tendency for </a:t>
                      </a:r>
                      <a:r>
                        <a:rPr lang="en-US" sz="1400" b="0" u="none" strike="noStrike" dirty="0" err="1">
                          <a:effectLst/>
                        </a:rPr>
                        <a:t>overfitting.But</a:t>
                      </a:r>
                      <a:r>
                        <a:rPr lang="en-US" sz="1400" b="0" u="none" strike="noStrike" dirty="0">
                          <a:effectLst/>
                        </a:rPr>
                        <a:t> faster than trees</a:t>
                      </a:r>
                      <a:endParaRPr lang="en-US" sz="1400" b="0" i="0" u="none" strike="noStrike" dirty="0">
                        <a:effectLst/>
                        <a:latin typeface="+mn-lt"/>
                      </a:endParaRPr>
                    </a:p>
                  </a:txBody>
                  <a:tcPr marL="67273" marR="67273" marT="33637" marB="33637"/>
                </a:tc>
                <a:extLst>
                  <a:ext uri="{0D108BD9-81ED-4DB2-BD59-A6C34878D82A}">
                    <a16:rowId xmlns:a16="http://schemas.microsoft.com/office/drawing/2014/main" val="934402428"/>
                  </a:ext>
                </a:extLst>
              </a:tr>
              <a:tr h="296003">
                <a:tc>
                  <a:txBody>
                    <a:bodyPr/>
                    <a:lstStyle/>
                    <a:p>
                      <a:pPr algn="l" fontAlgn="t">
                        <a:buNone/>
                      </a:pPr>
                      <a:r>
                        <a:rPr lang="en-US" sz="1400" b="0" u="none" strike="noStrike">
                          <a:effectLst/>
                        </a:rPr>
                        <a:t> </a:t>
                      </a:r>
                      <a:endParaRPr lang="en-US" sz="1400" b="0" i="0" u="none" strike="noStrike">
                        <a:effectLst/>
                        <a:latin typeface="+mn-lt"/>
                      </a:endParaRPr>
                    </a:p>
                  </a:txBody>
                  <a:tcPr marL="67273" marR="67273" marT="33637" marB="33637"/>
                </a:tc>
                <a:tc>
                  <a:txBody>
                    <a:bodyPr/>
                    <a:lstStyle/>
                    <a:p>
                      <a:pPr algn="l" fontAlgn="t">
                        <a:buNone/>
                      </a:pPr>
                      <a:r>
                        <a:rPr lang="en-US" sz="1400" b="0" u="none" strike="noStrike">
                          <a:effectLst/>
                        </a:rPr>
                        <a:t>Logistic regression</a:t>
                      </a:r>
                      <a:endParaRPr lang="en-US" sz="1400" b="0" i="0" u="none" strike="noStrike">
                        <a:effectLst/>
                        <a:latin typeface="+mn-lt"/>
                      </a:endParaRPr>
                    </a:p>
                  </a:txBody>
                  <a:tcPr marL="67273" marR="67273" marT="33637" marB="33637"/>
                </a:tc>
                <a:tc>
                  <a:txBody>
                    <a:bodyPr/>
                    <a:lstStyle/>
                    <a:p>
                      <a:pPr algn="l" fontAlgn="t">
                        <a:buNone/>
                      </a:pPr>
                      <a:r>
                        <a:rPr lang="en-US" sz="1400" b="0" u="none" strike="noStrike" dirty="0">
                          <a:effectLst/>
                        </a:rPr>
                        <a:t>There is a tendency for </a:t>
                      </a:r>
                      <a:r>
                        <a:rPr lang="en-US" sz="1400" b="0" u="none" strike="noStrike" dirty="0" err="1">
                          <a:effectLst/>
                        </a:rPr>
                        <a:t>overfitting.But</a:t>
                      </a:r>
                      <a:r>
                        <a:rPr lang="en-US" sz="1400" b="0" u="none" strike="noStrike" dirty="0">
                          <a:effectLst/>
                        </a:rPr>
                        <a:t> faster than trees</a:t>
                      </a:r>
                      <a:endParaRPr lang="en-US" sz="1400" b="0" i="0" u="none" strike="noStrike" dirty="0">
                        <a:effectLst/>
                        <a:latin typeface="+mn-lt"/>
                      </a:endParaRPr>
                    </a:p>
                  </a:txBody>
                  <a:tcPr marL="67273" marR="67273" marT="33637" marB="33637"/>
                </a:tc>
                <a:extLst>
                  <a:ext uri="{0D108BD9-81ED-4DB2-BD59-A6C34878D82A}">
                    <a16:rowId xmlns:a16="http://schemas.microsoft.com/office/drawing/2014/main" val="579121481"/>
                  </a:ext>
                </a:extLst>
              </a:tr>
              <a:tr h="497822">
                <a:tc rowSpan="3">
                  <a:txBody>
                    <a:bodyPr/>
                    <a:lstStyle/>
                    <a:p>
                      <a:pPr algn="l" fontAlgn="t">
                        <a:buNone/>
                      </a:pPr>
                      <a:r>
                        <a:rPr lang="en-US" sz="1400" b="0" u="none" strike="noStrike" dirty="0">
                          <a:effectLst/>
                        </a:rPr>
                        <a:t>Tree-based</a:t>
                      </a:r>
                      <a:endParaRPr lang="en-US" sz="1400" b="0" i="0" u="none" strike="noStrike" dirty="0">
                        <a:effectLst/>
                        <a:latin typeface="+mn-lt"/>
                      </a:endParaRPr>
                    </a:p>
                  </a:txBody>
                  <a:tcPr marL="67273" marR="67273" marT="33637" marB="33637"/>
                </a:tc>
                <a:tc>
                  <a:txBody>
                    <a:bodyPr/>
                    <a:lstStyle/>
                    <a:p>
                      <a:pPr algn="l" fontAlgn="t">
                        <a:buNone/>
                      </a:pPr>
                      <a:r>
                        <a:rPr lang="en-US" sz="1400" b="0" u="none" strike="noStrike">
                          <a:effectLst/>
                        </a:rPr>
                        <a:t>Decision tree</a:t>
                      </a:r>
                      <a:endParaRPr lang="en-US" sz="1400" b="0" i="0" u="none" strike="noStrike">
                        <a:effectLst/>
                        <a:latin typeface="+mn-lt"/>
                      </a:endParaRPr>
                    </a:p>
                  </a:txBody>
                  <a:tcPr marL="67273" marR="67273" marT="33637" marB="33637"/>
                </a:tc>
                <a:tc>
                  <a:txBody>
                    <a:bodyPr/>
                    <a:lstStyle/>
                    <a:p>
                      <a:pPr algn="l" fontAlgn="t">
                        <a:buNone/>
                      </a:pPr>
                      <a:r>
                        <a:rPr lang="en-US" sz="1400" b="0" u="none" strike="noStrike" dirty="0">
                          <a:effectLst/>
                        </a:rPr>
                        <a:t>Can be unstable—small changes in data can lead to a large change in the structure of the optimal decision tree. But faster</a:t>
                      </a:r>
                      <a:endParaRPr lang="en-US" sz="1400" b="0" i="0" u="none" strike="noStrike" dirty="0">
                        <a:effectLst/>
                        <a:latin typeface="+mn-lt"/>
                      </a:endParaRPr>
                    </a:p>
                  </a:txBody>
                  <a:tcPr marL="67273" marR="67273" marT="33637" marB="33637"/>
                </a:tc>
                <a:extLst>
                  <a:ext uri="{0D108BD9-81ED-4DB2-BD59-A6C34878D82A}">
                    <a16:rowId xmlns:a16="http://schemas.microsoft.com/office/drawing/2014/main" val="1994083882"/>
                  </a:ext>
                </a:extLst>
              </a:tr>
              <a:tr h="901461">
                <a:tc vMerge="1">
                  <a:txBody>
                    <a:bodyPr/>
                    <a:lstStyle/>
                    <a:p>
                      <a:endParaRPr lang="en-US"/>
                    </a:p>
                  </a:txBody>
                  <a:tcPr/>
                </a:tc>
                <a:tc>
                  <a:txBody>
                    <a:bodyPr/>
                    <a:lstStyle/>
                    <a:p>
                      <a:pPr algn="l" fontAlgn="t">
                        <a:buNone/>
                      </a:pPr>
                      <a:r>
                        <a:rPr lang="en-US" sz="1400" b="0" u="none" strike="noStrike">
                          <a:effectLst/>
                        </a:rPr>
                        <a:t>Random forest</a:t>
                      </a:r>
                      <a:endParaRPr lang="en-US" sz="1400" b="0" i="0" u="none" strike="noStrike">
                        <a:effectLst/>
                        <a:latin typeface="+mn-lt"/>
                      </a:endParaRPr>
                    </a:p>
                  </a:txBody>
                  <a:tcPr marL="67273" marR="67273" marT="33637" marB="33637"/>
                </a:tc>
                <a:tc>
                  <a:txBody>
                    <a:bodyPr/>
                    <a:lstStyle/>
                    <a:p>
                      <a:pPr algn="l" fontAlgn="t">
                        <a:buNone/>
                      </a:pPr>
                      <a:r>
                        <a:rPr lang="en-US" sz="1400" b="0" u="none" strike="noStrike">
                          <a:effectLst/>
                        </a:rPr>
                        <a:t>Predictions can be difficult to understand, which is challenging from a Responsible AI perspective. Random forest models can also be relatively slow to output predictions, which can present challenges for applications.</a:t>
                      </a:r>
                      <a:endParaRPr lang="en-US" sz="1400" b="0" i="0" u="none" strike="noStrike">
                        <a:effectLst/>
                        <a:latin typeface="+mn-lt"/>
                      </a:endParaRPr>
                    </a:p>
                  </a:txBody>
                  <a:tcPr marL="67273" marR="67273" marT="33637" marB="33637"/>
                </a:tc>
                <a:extLst>
                  <a:ext uri="{0D108BD9-81ED-4DB2-BD59-A6C34878D82A}">
                    <a16:rowId xmlns:a16="http://schemas.microsoft.com/office/drawing/2014/main" val="2635165017"/>
                  </a:ext>
                </a:extLst>
              </a:tr>
              <a:tr h="699642">
                <a:tc vMerge="1">
                  <a:txBody>
                    <a:bodyPr/>
                    <a:lstStyle/>
                    <a:p>
                      <a:endParaRPr lang="en-US"/>
                    </a:p>
                  </a:txBody>
                  <a:tcPr/>
                </a:tc>
                <a:tc>
                  <a:txBody>
                    <a:bodyPr/>
                    <a:lstStyle/>
                    <a:p>
                      <a:pPr algn="l" fontAlgn="t">
                        <a:buNone/>
                      </a:pPr>
                      <a:r>
                        <a:rPr lang="en-US" sz="1400" b="0" u="none" strike="noStrike">
                          <a:effectLst/>
                        </a:rPr>
                        <a:t>Gradient boosting</a:t>
                      </a:r>
                      <a:endParaRPr lang="en-US" sz="1400" b="0" i="0" u="none" strike="noStrike">
                        <a:effectLst/>
                        <a:latin typeface="+mn-lt"/>
                      </a:endParaRPr>
                    </a:p>
                  </a:txBody>
                  <a:tcPr marL="67273" marR="67273" marT="33637" marB="33637"/>
                </a:tc>
                <a:tc>
                  <a:txBody>
                    <a:bodyPr/>
                    <a:lstStyle/>
                    <a:p>
                      <a:pPr algn="l" fontAlgn="t">
                        <a:buNone/>
                      </a:pPr>
                      <a:r>
                        <a:rPr lang="en-US" sz="1400" b="0" u="none" strike="noStrike">
                          <a:effectLst/>
                        </a:rPr>
                        <a:t>Like random forest, predictions can be difficult to understand. Also, a small change in the feature or training set can create radical changes in the model.</a:t>
                      </a:r>
                      <a:endParaRPr lang="en-US" sz="1400" b="0" i="0" u="none" strike="noStrike">
                        <a:effectLst/>
                        <a:latin typeface="+mn-lt"/>
                      </a:endParaRPr>
                    </a:p>
                  </a:txBody>
                  <a:tcPr marL="67273" marR="67273" marT="33637" marB="33637"/>
                </a:tc>
                <a:extLst>
                  <a:ext uri="{0D108BD9-81ED-4DB2-BD59-A6C34878D82A}">
                    <a16:rowId xmlns:a16="http://schemas.microsoft.com/office/drawing/2014/main" val="3147968125"/>
                  </a:ext>
                </a:extLst>
              </a:tr>
              <a:tr h="1103281">
                <a:tc>
                  <a:txBody>
                    <a:bodyPr/>
                    <a:lstStyle/>
                    <a:p>
                      <a:pPr algn="l" fontAlgn="t">
                        <a:buNone/>
                      </a:pPr>
                      <a:r>
                        <a:rPr lang="en-US" sz="1400" b="0" u="none" strike="noStrike" dirty="0">
                          <a:effectLst/>
                        </a:rPr>
                        <a:t>Deep learning</a:t>
                      </a:r>
                      <a:endParaRPr lang="en-US" sz="1400" b="0" i="0" u="none" strike="noStrike" dirty="0">
                        <a:effectLst/>
                        <a:latin typeface="+mn-lt"/>
                      </a:endParaRPr>
                    </a:p>
                  </a:txBody>
                  <a:tcPr marL="67273" marR="67273" marT="33637" marB="33637"/>
                </a:tc>
                <a:tc>
                  <a:txBody>
                    <a:bodyPr/>
                    <a:lstStyle/>
                    <a:p>
                      <a:pPr algn="l" fontAlgn="t">
                        <a:buNone/>
                      </a:pPr>
                      <a:r>
                        <a:rPr lang="en-US" sz="1400" b="0" u="none" strike="noStrike">
                          <a:effectLst/>
                        </a:rPr>
                        <a:t>Neural networks</a:t>
                      </a:r>
                      <a:endParaRPr lang="en-US" sz="1400" b="0" i="0" u="none" strike="noStrike">
                        <a:effectLst/>
                        <a:latin typeface="+mn-lt"/>
                      </a:endParaRPr>
                    </a:p>
                  </a:txBody>
                  <a:tcPr marL="67273" marR="67273" marT="33637" marB="33637"/>
                </a:tc>
                <a:tc>
                  <a:txBody>
                    <a:bodyPr/>
                    <a:lstStyle/>
                    <a:p>
                      <a:pPr algn="l" fontAlgn="t">
                        <a:buNone/>
                      </a:pPr>
                      <a:r>
                        <a:rPr lang="en-US" sz="1400" b="0" u="none" strike="noStrike" dirty="0">
                          <a:effectLst/>
                        </a:rPr>
                        <a:t>In terms of interpretability, deep learning models are almost impossible to understand. Deep learning algorithms, including neural networks, are also extremely slow to train and require a lot of power (and data). Is it worth the resources, or would a simpler model work just as well?</a:t>
                      </a:r>
                      <a:endParaRPr lang="en-US" sz="1400" b="0" i="0" u="none" strike="noStrike" dirty="0">
                        <a:effectLst/>
                        <a:latin typeface="+mn-lt"/>
                      </a:endParaRPr>
                    </a:p>
                  </a:txBody>
                  <a:tcPr marL="67273" marR="67273" marT="33637" marB="33637"/>
                </a:tc>
                <a:extLst>
                  <a:ext uri="{0D108BD9-81ED-4DB2-BD59-A6C34878D82A}">
                    <a16:rowId xmlns:a16="http://schemas.microsoft.com/office/drawing/2014/main" val="418270909"/>
                  </a:ext>
                </a:extLst>
              </a:tr>
            </a:tbl>
          </a:graphicData>
        </a:graphic>
      </p:graphicFrame>
    </p:spTree>
    <p:extLst>
      <p:ext uri="{BB962C8B-B14F-4D97-AF65-F5344CB8AC3E}">
        <p14:creationId xmlns:p14="http://schemas.microsoft.com/office/powerpoint/2010/main" val="5245903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7BB3DA2E-48B9-0A2F-2D5F-6B726D98CF97}"/>
              </a:ext>
            </a:extLst>
          </p:cNvPr>
          <p:cNvPicPr>
            <a:picLocks noGrp="1" noChangeAspect="1"/>
          </p:cNvPicPr>
          <p:nvPr>
            <p:ph idx="1"/>
          </p:nvPr>
        </p:nvPicPr>
        <p:blipFill>
          <a:blip r:embed="rId2"/>
          <a:srcRect l="21395" r="8394"/>
          <a:stretch>
            <a:fillRect/>
          </a:stretch>
        </p:blipFill>
        <p:spPr>
          <a:xfrm>
            <a:off x="-1" y="-2"/>
            <a:ext cx="5410198" cy="6858002"/>
          </a:xfrm>
          <a:prstGeom prst="rect">
            <a:avLst/>
          </a:prstGeom>
        </p:spPr>
      </p:pic>
      <p:sp useBgFill="1">
        <p:nvSpPr>
          <p:cNvPr id="12" name="Rectangle 11">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F5102F-BEE2-4A13-E45E-47347E6B4027}"/>
              </a:ext>
            </a:extLst>
          </p:cNvPr>
          <p:cNvSpPr>
            <a:spLocks noGrp="1"/>
          </p:cNvSpPr>
          <p:nvPr>
            <p:ph type="title"/>
          </p:nvPr>
        </p:nvSpPr>
        <p:spPr>
          <a:xfrm>
            <a:off x="6115317" y="405685"/>
            <a:ext cx="5464968" cy="1559301"/>
          </a:xfrm>
        </p:spPr>
        <p:txBody>
          <a:bodyPr vert="horz" lIns="91440" tIns="45720" rIns="91440" bIns="45720" rtlCol="0" anchor="ctr">
            <a:normAutofit/>
          </a:bodyPr>
          <a:lstStyle/>
          <a:p>
            <a:r>
              <a:rPr lang="en-US" sz="4000" dirty="0"/>
              <a:t>Prabhu Gururaj</a:t>
            </a:r>
          </a:p>
        </p:txBody>
      </p:sp>
      <p:sp>
        <p:nvSpPr>
          <p:cNvPr id="5" name="TextBox 4">
            <a:extLst>
              <a:ext uri="{FF2B5EF4-FFF2-40B4-BE49-F238E27FC236}">
                <a16:creationId xmlns:a16="http://schemas.microsoft.com/office/drawing/2014/main" id="{25FE39BE-9CF0-696F-D2D2-5BFFA44480BC}"/>
              </a:ext>
            </a:extLst>
          </p:cNvPr>
          <p:cNvSpPr txBox="1"/>
          <p:nvPr/>
        </p:nvSpPr>
        <p:spPr>
          <a:xfrm>
            <a:off x="6115317" y="2743200"/>
            <a:ext cx="5247340" cy="3496878"/>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000" dirty="0"/>
              <a:t>Previously worked in AT&amp;T as Director – Data Science for Fraud</a:t>
            </a:r>
          </a:p>
          <a:p>
            <a:pPr indent="-228600">
              <a:lnSpc>
                <a:spcPct val="90000"/>
              </a:lnSpc>
              <a:spcAft>
                <a:spcPts val="600"/>
              </a:spcAft>
              <a:buFont typeface="Arial" panose="020B0604020202020204" pitchFamily="34" charset="0"/>
              <a:buChar char="•"/>
            </a:pPr>
            <a:r>
              <a:rPr lang="en-US" sz="2000" dirty="0"/>
              <a:t>Based out in Dallas </a:t>
            </a:r>
          </a:p>
          <a:p>
            <a:pPr indent="-228600">
              <a:lnSpc>
                <a:spcPct val="90000"/>
              </a:lnSpc>
              <a:spcAft>
                <a:spcPts val="600"/>
              </a:spcAft>
              <a:buFont typeface="Arial" panose="020B0604020202020204" pitchFamily="34" charset="0"/>
              <a:buChar char="•"/>
            </a:pPr>
            <a:r>
              <a:rPr lang="en-US" sz="2000" dirty="0"/>
              <a:t>Love to ski, Binge watch series , Cricket and F1</a:t>
            </a:r>
          </a:p>
          <a:p>
            <a:pPr indent="-228600">
              <a:lnSpc>
                <a:spcPct val="90000"/>
              </a:lnSpc>
              <a:spcAft>
                <a:spcPts val="600"/>
              </a:spcAft>
              <a:buFont typeface="Arial" panose="020B0604020202020204" pitchFamily="34" charset="0"/>
              <a:buChar char="•"/>
            </a:pPr>
            <a:r>
              <a:rPr lang="en-US" sz="2000" dirty="0"/>
              <a:t>AI Enthusiast </a:t>
            </a:r>
          </a:p>
        </p:txBody>
      </p:sp>
    </p:spTree>
    <p:extLst>
      <p:ext uri="{BB962C8B-B14F-4D97-AF65-F5344CB8AC3E}">
        <p14:creationId xmlns:p14="http://schemas.microsoft.com/office/powerpoint/2010/main" val="20179123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5BF92-D29F-6510-3D31-FF878000229E}"/>
              </a:ext>
            </a:extLst>
          </p:cNvPr>
          <p:cNvSpPr>
            <a:spLocks noGrp="1"/>
          </p:cNvSpPr>
          <p:nvPr>
            <p:ph type="title"/>
          </p:nvPr>
        </p:nvSpPr>
        <p:spPr/>
        <p:txBody>
          <a:bodyPr>
            <a:normAutofit/>
          </a:bodyPr>
          <a:lstStyle/>
          <a:p>
            <a:r>
              <a:rPr lang="en-US" sz="1800" b="1" dirty="0"/>
              <a:t>Model Development - EDA</a:t>
            </a:r>
          </a:p>
        </p:txBody>
      </p:sp>
      <p:sp>
        <p:nvSpPr>
          <p:cNvPr id="3" name="Content Placeholder 2">
            <a:extLst>
              <a:ext uri="{FF2B5EF4-FFF2-40B4-BE49-F238E27FC236}">
                <a16:creationId xmlns:a16="http://schemas.microsoft.com/office/drawing/2014/main" id="{E80E1EB4-2021-AE7E-12AF-DFE64E1872A8}"/>
              </a:ext>
            </a:extLst>
          </p:cNvPr>
          <p:cNvSpPr>
            <a:spLocks noGrp="1"/>
          </p:cNvSpPr>
          <p:nvPr>
            <p:ph idx="1"/>
          </p:nvPr>
        </p:nvSpPr>
        <p:spPr/>
        <p:txBody>
          <a:bodyPr>
            <a:normAutofit/>
          </a:bodyPr>
          <a:lstStyle/>
          <a:p>
            <a:pPr fontAlgn="base"/>
            <a:r>
              <a:rPr lang="en-US" sz="1800" dirty="0"/>
              <a:t>Documenting how the data was collected and what assumptions were already made</a:t>
            </a:r>
          </a:p>
          <a:p>
            <a:pPr fontAlgn="base"/>
            <a:r>
              <a:rPr lang="en-US" sz="1800" dirty="0"/>
              <a:t>Looking at summarizing statistics of the data: What is the domain of each column? Are there some rows with missing values? Obvious mistakes? Strange outliers? No outliers at all?</a:t>
            </a:r>
          </a:p>
          <a:p>
            <a:pPr fontAlgn="base"/>
            <a:r>
              <a:rPr lang="en-US" sz="1800" dirty="0"/>
              <a:t>Taking a closer look at the distribution of the data</a:t>
            </a:r>
          </a:p>
          <a:p>
            <a:pPr fontAlgn="base"/>
            <a:r>
              <a:rPr lang="en-US" sz="1800" dirty="0"/>
              <a:t>Cleaning, filling, reshaping, filtering, clipping, sampling, etc.</a:t>
            </a:r>
          </a:p>
          <a:p>
            <a:pPr fontAlgn="base"/>
            <a:r>
              <a:rPr lang="en-US" sz="1800" dirty="0"/>
              <a:t>Checking correlations between the different columns, running statistical tests on some subpopulations, fitting distribution curves</a:t>
            </a:r>
          </a:p>
          <a:p>
            <a:pPr fontAlgn="base"/>
            <a:r>
              <a:rPr lang="en-US" sz="1800" dirty="0"/>
              <a:t>Comparing that data to other data or models in the literature: Is there some usual information that seems to be missing? Is this data comparably distributed?</a:t>
            </a:r>
          </a:p>
          <a:p>
            <a:pPr marL="0" indent="0">
              <a:buNone/>
            </a:pPr>
            <a:endParaRPr lang="en-US" sz="1800" dirty="0"/>
          </a:p>
        </p:txBody>
      </p:sp>
    </p:spTree>
    <p:extLst>
      <p:ext uri="{BB962C8B-B14F-4D97-AF65-F5344CB8AC3E}">
        <p14:creationId xmlns:p14="http://schemas.microsoft.com/office/powerpoint/2010/main" val="5562632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43FFA6-D570-F707-F845-B8A8EBBDB83D}"/>
              </a:ext>
            </a:extLst>
          </p:cNvPr>
          <p:cNvSpPr>
            <a:spLocks noGrp="1"/>
          </p:cNvSpPr>
          <p:nvPr>
            <p:ph type="title"/>
          </p:nvPr>
        </p:nvSpPr>
        <p:spPr>
          <a:xfrm>
            <a:off x="838200" y="556995"/>
            <a:ext cx="10515600" cy="1133693"/>
          </a:xfrm>
        </p:spPr>
        <p:txBody>
          <a:bodyPr>
            <a:normAutofit/>
          </a:bodyPr>
          <a:lstStyle/>
          <a:p>
            <a:r>
              <a:rPr lang="en-US" sz="1800" b="1" dirty="0"/>
              <a:t>Model Development-Feature Engineering</a:t>
            </a:r>
          </a:p>
        </p:txBody>
      </p:sp>
      <p:graphicFrame>
        <p:nvGraphicFramePr>
          <p:cNvPr id="4" name="Content Placeholder 3">
            <a:extLst>
              <a:ext uri="{FF2B5EF4-FFF2-40B4-BE49-F238E27FC236}">
                <a16:creationId xmlns:a16="http://schemas.microsoft.com/office/drawing/2014/main" id="{BA22150C-98E6-F1FB-67E7-E998616AEA11}"/>
              </a:ext>
            </a:extLst>
          </p:cNvPr>
          <p:cNvGraphicFramePr>
            <a:graphicFrameLocks noGrp="1"/>
          </p:cNvGraphicFramePr>
          <p:nvPr>
            <p:ph idx="1"/>
            <p:extLst>
              <p:ext uri="{D42A27DB-BD31-4B8C-83A1-F6EECF244321}">
                <p14:modId xmlns:p14="http://schemas.microsoft.com/office/powerpoint/2010/main" val="2180801856"/>
              </p:ext>
            </p:extLst>
          </p:nvPr>
        </p:nvGraphicFramePr>
        <p:xfrm>
          <a:off x="838200" y="1883948"/>
          <a:ext cx="9650506" cy="3625095"/>
        </p:xfrm>
        <a:graphic>
          <a:graphicData uri="http://schemas.openxmlformats.org/drawingml/2006/table">
            <a:tbl>
              <a:tblPr/>
              <a:tblGrid>
                <a:gridCol w="4083424">
                  <a:extLst>
                    <a:ext uri="{9D8B030D-6E8A-4147-A177-3AD203B41FA5}">
                      <a16:colId xmlns:a16="http://schemas.microsoft.com/office/drawing/2014/main" val="3141561260"/>
                    </a:ext>
                  </a:extLst>
                </a:gridCol>
                <a:gridCol w="5567082">
                  <a:extLst>
                    <a:ext uri="{9D8B030D-6E8A-4147-A177-3AD203B41FA5}">
                      <a16:colId xmlns:a16="http://schemas.microsoft.com/office/drawing/2014/main" val="1849863030"/>
                    </a:ext>
                  </a:extLst>
                </a:gridCol>
              </a:tblGrid>
              <a:tr h="398761">
                <a:tc>
                  <a:txBody>
                    <a:bodyPr/>
                    <a:lstStyle/>
                    <a:p>
                      <a:pPr algn="l" fontAlgn="ctr">
                        <a:buNone/>
                      </a:pPr>
                      <a:r>
                        <a:rPr lang="en-US" sz="1800" b="1" i="0" u="none" strike="noStrike">
                          <a:effectLst/>
                          <a:latin typeface="+mn-lt"/>
                        </a:rPr>
                        <a:t>Feature engineering category</a:t>
                      </a:r>
                      <a:endParaRPr lang="en-US" sz="1800" b="0" i="0" u="none" strike="noStrike">
                        <a:effectLst/>
                        <a:latin typeface="+mn-lt"/>
                      </a:endParaRPr>
                    </a:p>
                  </a:txBody>
                  <a:tcPr marL="90627" marR="90627" marT="45314" marB="45314" anchor="ctr">
                    <a:lnL>
                      <a:noFill/>
                    </a:lnL>
                    <a:lnR>
                      <a:noFill/>
                    </a:lnR>
                    <a:lnT>
                      <a:noFill/>
                    </a:lnT>
                    <a:lnB>
                      <a:noFill/>
                    </a:lnB>
                    <a:noFill/>
                  </a:tcPr>
                </a:tc>
                <a:tc>
                  <a:txBody>
                    <a:bodyPr/>
                    <a:lstStyle/>
                    <a:p>
                      <a:pPr algn="l" fontAlgn="ctr">
                        <a:buNone/>
                      </a:pPr>
                      <a:r>
                        <a:rPr lang="en-US" sz="1800" b="1" i="0" u="none" strike="noStrike">
                          <a:effectLst/>
                          <a:latin typeface="+mn-lt"/>
                        </a:rPr>
                        <a:t>Description</a:t>
                      </a:r>
                      <a:endParaRPr lang="en-US" sz="1800" b="0" i="0" u="none" strike="noStrike">
                        <a:effectLst/>
                        <a:latin typeface="+mn-lt"/>
                      </a:endParaRPr>
                    </a:p>
                  </a:txBody>
                  <a:tcPr marL="90627" marR="90627" marT="45314" marB="45314" anchor="ctr">
                    <a:lnL>
                      <a:noFill/>
                    </a:lnL>
                    <a:lnR>
                      <a:noFill/>
                    </a:lnR>
                    <a:lnT>
                      <a:noFill/>
                    </a:lnT>
                    <a:lnB>
                      <a:noFill/>
                    </a:lnB>
                    <a:noFill/>
                  </a:tcPr>
                </a:tc>
                <a:extLst>
                  <a:ext uri="{0D108BD9-81ED-4DB2-BD59-A6C34878D82A}">
                    <a16:rowId xmlns:a16="http://schemas.microsoft.com/office/drawing/2014/main" val="307434232"/>
                  </a:ext>
                </a:extLst>
              </a:tr>
              <a:tr h="942524">
                <a:tc>
                  <a:txBody>
                    <a:bodyPr/>
                    <a:lstStyle/>
                    <a:p>
                      <a:pPr algn="l" fontAlgn="t">
                        <a:buNone/>
                      </a:pPr>
                      <a:r>
                        <a:rPr lang="en-US" sz="1800" b="0" i="0" u="none" strike="noStrike" dirty="0">
                          <a:effectLst/>
                          <a:latin typeface="+mn-lt"/>
                        </a:rPr>
                        <a:t>Derivatives</a:t>
                      </a:r>
                    </a:p>
                  </a:txBody>
                  <a:tcPr marL="90627" marR="90627" marT="45314" marB="45314">
                    <a:lnL>
                      <a:noFill/>
                    </a:lnL>
                    <a:lnR>
                      <a:noFill/>
                    </a:lnR>
                    <a:lnT>
                      <a:noFill/>
                    </a:lnT>
                    <a:lnB>
                      <a:noFill/>
                    </a:lnB>
                    <a:noFill/>
                  </a:tcPr>
                </a:tc>
                <a:tc>
                  <a:txBody>
                    <a:bodyPr/>
                    <a:lstStyle/>
                    <a:p>
                      <a:pPr algn="l" fontAlgn="t">
                        <a:buNone/>
                      </a:pPr>
                      <a:r>
                        <a:rPr lang="en-US" sz="1800" b="0" i="0" u="none" strike="noStrike" dirty="0">
                          <a:effectLst/>
                          <a:latin typeface="+mn-lt"/>
                        </a:rPr>
                        <a:t>Infer new information from existing information—e.g., what day of the week is this date?</a:t>
                      </a:r>
                    </a:p>
                  </a:txBody>
                  <a:tcPr marL="90627" marR="90627" marT="45314" marB="45314">
                    <a:lnL>
                      <a:noFill/>
                    </a:lnL>
                    <a:lnR>
                      <a:noFill/>
                    </a:lnR>
                    <a:lnT>
                      <a:noFill/>
                    </a:lnT>
                    <a:lnB>
                      <a:noFill/>
                    </a:lnB>
                    <a:noFill/>
                  </a:tcPr>
                </a:tc>
                <a:extLst>
                  <a:ext uri="{0D108BD9-81ED-4DB2-BD59-A6C34878D82A}">
                    <a16:rowId xmlns:a16="http://schemas.microsoft.com/office/drawing/2014/main" val="3925424135"/>
                  </a:ext>
                </a:extLst>
              </a:tr>
              <a:tr h="670643">
                <a:tc>
                  <a:txBody>
                    <a:bodyPr/>
                    <a:lstStyle/>
                    <a:p>
                      <a:pPr algn="l" fontAlgn="t">
                        <a:buNone/>
                      </a:pPr>
                      <a:r>
                        <a:rPr lang="en-US" sz="1800" b="0" i="0" u="none" strike="noStrike" dirty="0">
                          <a:effectLst/>
                          <a:latin typeface="+mn-lt"/>
                        </a:rPr>
                        <a:t>Enrichment</a:t>
                      </a:r>
                    </a:p>
                  </a:txBody>
                  <a:tcPr marL="90627" marR="90627" marT="45314" marB="45314">
                    <a:lnL>
                      <a:noFill/>
                    </a:lnL>
                    <a:lnR>
                      <a:noFill/>
                    </a:lnR>
                    <a:lnT>
                      <a:noFill/>
                    </a:lnT>
                    <a:lnB>
                      <a:noFill/>
                    </a:lnB>
                    <a:solidFill>
                      <a:srgbClr val="EEF2F6"/>
                    </a:solidFill>
                  </a:tcPr>
                </a:tc>
                <a:tc>
                  <a:txBody>
                    <a:bodyPr/>
                    <a:lstStyle/>
                    <a:p>
                      <a:pPr algn="l" fontAlgn="t">
                        <a:buNone/>
                      </a:pPr>
                      <a:r>
                        <a:rPr lang="en-US" sz="1800" b="0" i="0" u="none" strike="noStrike" dirty="0">
                          <a:effectLst/>
                          <a:latin typeface="+mn-lt"/>
                        </a:rPr>
                        <a:t>Add new external information—e.g., is this day a public holiday?</a:t>
                      </a:r>
                    </a:p>
                  </a:txBody>
                  <a:tcPr marL="90627" marR="90627" marT="45314" marB="45314">
                    <a:lnL>
                      <a:noFill/>
                    </a:lnL>
                    <a:lnR>
                      <a:noFill/>
                    </a:lnR>
                    <a:lnT>
                      <a:noFill/>
                    </a:lnT>
                    <a:lnB>
                      <a:noFill/>
                    </a:lnB>
                    <a:solidFill>
                      <a:srgbClr val="EEF2F6"/>
                    </a:solidFill>
                  </a:tcPr>
                </a:tc>
                <a:extLst>
                  <a:ext uri="{0D108BD9-81ED-4DB2-BD59-A6C34878D82A}">
                    <a16:rowId xmlns:a16="http://schemas.microsoft.com/office/drawing/2014/main" val="3557469896"/>
                  </a:ext>
                </a:extLst>
              </a:tr>
              <a:tr h="670643">
                <a:tc>
                  <a:txBody>
                    <a:bodyPr/>
                    <a:lstStyle/>
                    <a:p>
                      <a:pPr algn="l" fontAlgn="t">
                        <a:buNone/>
                      </a:pPr>
                      <a:r>
                        <a:rPr lang="en-US" sz="1800" b="0" i="0" u="none" strike="noStrike">
                          <a:effectLst/>
                          <a:latin typeface="+mn-lt"/>
                        </a:rPr>
                        <a:t>Encoding</a:t>
                      </a:r>
                    </a:p>
                  </a:txBody>
                  <a:tcPr marL="90627" marR="90627" marT="45314" marB="45314">
                    <a:lnL>
                      <a:noFill/>
                    </a:lnL>
                    <a:lnR>
                      <a:noFill/>
                    </a:lnR>
                    <a:lnT>
                      <a:noFill/>
                    </a:lnT>
                    <a:lnB>
                      <a:noFill/>
                    </a:lnB>
                    <a:noFill/>
                  </a:tcPr>
                </a:tc>
                <a:tc>
                  <a:txBody>
                    <a:bodyPr/>
                    <a:lstStyle/>
                    <a:p>
                      <a:pPr algn="l" fontAlgn="t">
                        <a:buNone/>
                      </a:pPr>
                      <a:r>
                        <a:rPr lang="en-US" sz="1800" b="0" i="0" u="none" strike="noStrike">
                          <a:effectLst/>
                          <a:latin typeface="+mn-lt"/>
                        </a:rPr>
                        <a:t>Present the same information differently—e.g., day of the week or weekday versus weekend.</a:t>
                      </a:r>
                    </a:p>
                  </a:txBody>
                  <a:tcPr marL="90627" marR="90627" marT="45314" marB="45314">
                    <a:lnL>
                      <a:noFill/>
                    </a:lnL>
                    <a:lnR>
                      <a:noFill/>
                    </a:lnR>
                    <a:lnT>
                      <a:noFill/>
                    </a:lnT>
                    <a:lnB>
                      <a:noFill/>
                    </a:lnB>
                    <a:noFill/>
                  </a:tcPr>
                </a:tc>
                <a:extLst>
                  <a:ext uri="{0D108BD9-81ED-4DB2-BD59-A6C34878D82A}">
                    <a16:rowId xmlns:a16="http://schemas.microsoft.com/office/drawing/2014/main" val="1325059374"/>
                  </a:ext>
                </a:extLst>
              </a:tr>
              <a:tr h="942524">
                <a:tc>
                  <a:txBody>
                    <a:bodyPr/>
                    <a:lstStyle/>
                    <a:p>
                      <a:pPr algn="l" fontAlgn="t">
                        <a:buNone/>
                      </a:pPr>
                      <a:r>
                        <a:rPr lang="en-US" sz="1800" b="0" i="0" u="none" strike="noStrike">
                          <a:effectLst/>
                          <a:latin typeface="+mn-lt"/>
                        </a:rPr>
                        <a:t>Combination</a:t>
                      </a:r>
                    </a:p>
                  </a:txBody>
                  <a:tcPr marL="90627" marR="90627" marT="45314" marB="45314">
                    <a:lnL>
                      <a:noFill/>
                    </a:lnL>
                    <a:lnR>
                      <a:noFill/>
                    </a:lnR>
                    <a:lnT>
                      <a:noFill/>
                    </a:lnT>
                    <a:lnB>
                      <a:noFill/>
                    </a:lnB>
                    <a:solidFill>
                      <a:srgbClr val="EEF2F6"/>
                    </a:solidFill>
                  </a:tcPr>
                </a:tc>
                <a:tc>
                  <a:txBody>
                    <a:bodyPr/>
                    <a:lstStyle/>
                    <a:p>
                      <a:pPr algn="l" fontAlgn="t">
                        <a:buNone/>
                      </a:pPr>
                      <a:r>
                        <a:rPr lang="en-US" sz="1800" b="0" i="0" u="none" strike="noStrike" dirty="0">
                          <a:effectLst/>
                          <a:latin typeface="+mn-lt"/>
                        </a:rPr>
                        <a:t>Link features together—e.g., the size of the backlog might need to be weighted by the complexity of the different items in it.</a:t>
                      </a:r>
                    </a:p>
                  </a:txBody>
                  <a:tcPr marL="90627" marR="90627" marT="45314" marB="45314">
                    <a:lnL>
                      <a:noFill/>
                    </a:lnL>
                    <a:lnR>
                      <a:noFill/>
                    </a:lnR>
                    <a:lnT>
                      <a:noFill/>
                    </a:lnT>
                    <a:lnB>
                      <a:noFill/>
                    </a:lnB>
                    <a:solidFill>
                      <a:srgbClr val="EEF2F6"/>
                    </a:solidFill>
                  </a:tcPr>
                </a:tc>
                <a:extLst>
                  <a:ext uri="{0D108BD9-81ED-4DB2-BD59-A6C34878D82A}">
                    <a16:rowId xmlns:a16="http://schemas.microsoft.com/office/drawing/2014/main" val="1816774849"/>
                  </a:ext>
                </a:extLst>
              </a:tr>
            </a:tbl>
          </a:graphicData>
        </a:graphic>
      </p:graphicFrame>
    </p:spTree>
    <p:extLst>
      <p:ext uri="{BB962C8B-B14F-4D97-AF65-F5344CB8AC3E}">
        <p14:creationId xmlns:p14="http://schemas.microsoft.com/office/powerpoint/2010/main" val="1422091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4E462-A1F3-7DFC-A6AC-DF8E531487E8}"/>
              </a:ext>
            </a:extLst>
          </p:cNvPr>
          <p:cNvSpPr>
            <a:spLocks noGrp="1"/>
          </p:cNvSpPr>
          <p:nvPr>
            <p:ph type="title"/>
          </p:nvPr>
        </p:nvSpPr>
        <p:spPr/>
        <p:txBody>
          <a:bodyPr>
            <a:normAutofit/>
          </a:bodyPr>
          <a:lstStyle/>
          <a:p>
            <a:r>
              <a:rPr lang="en-US" sz="2200" b="1" dirty="0"/>
              <a:t>Model development-Feature Store- Design Pattern</a:t>
            </a:r>
          </a:p>
        </p:txBody>
      </p:sp>
      <p:sp>
        <p:nvSpPr>
          <p:cNvPr id="3" name="Content Placeholder 2">
            <a:extLst>
              <a:ext uri="{FF2B5EF4-FFF2-40B4-BE49-F238E27FC236}">
                <a16:creationId xmlns:a16="http://schemas.microsoft.com/office/drawing/2014/main" id="{0D3496A7-18AD-AF2F-9955-51ACB2F7F019}"/>
              </a:ext>
            </a:extLst>
          </p:cNvPr>
          <p:cNvSpPr>
            <a:spLocks noGrp="1"/>
          </p:cNvSpPr>
          <p:nvPr>
            <p:ph idx="1"/>
          </p:nvPr>
        </p:nvSpPr>
        <p:spPr/>
        <p:txBody>
          <a:bodyPr>
            <a:normAutofit/>
          </a:bodyPr>
          <a:lstStyle/>
          <a:p>
            <a:r>
              <a:rPr lang="en-US" sz="1800" dirty="0"/>
              <a:t>Feature Engineering is typically a expensive operations during inference</a:t>
            </a:r>
          </a:p>
          <a:p>
            <a:r>
              <a:rPr lang="en-US" sz="1800" dirty="0"/>
              <a:t>Feature stores, are repositories of different features associated with business entities that are created and stored in a central location for easier reuse.</a:t>
            </a:r>
          </a:p>
          <a:p>
            <a:pPr lvl="1"/>
            <a:r>
              <a:rPr lang="en-US" sz="1800" dirty="0"/>
              <a:t>Offline Features -historical or batch-processed feature stored for tasks like model training and batch inference. For example, a customer's total spending over the past year for a recommendation system</a:t>
            </a:r>
          </a:p>
          <a:p>
            <a:pPr lvl="1"/>
            <a:r>
              <a:rPr lang="en-US" sz="1800" dirty="0"/>
              <a:t>Online Features -real-time or near real-time feature optimized for low-latency retrieval, typically used for real-time inference. An example past few mins how many times user tried to access the DB</a:t>
            </a:r>
          </a:p>
        </p:txBody>
      </p:sp>
    </p:spTree>
    <p:extLst>
      <p:ext uri="{BB962C8B-B14F-4D97-AF65-F5344CB8AC3E}">
        <p14:creationId xmlns:p14="http://schemas.microsoft.com/office/powerpoint/2010/main" val="39639534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D6DC7-1EA1-4ABF-9159-49B23ADB0C50}"/>
              </a:ext>
            </a:extLst>
          </p:cNvPr>
          <p:cNvSpPr>
            <a:spLocks noGrp="1"/>
          </p:cNvSpPr>
          <p:nvPr>
            <p:ph type="title"/>
          </p:nvPr>
        </p:nvSpPr>
        <p:spPr>
          <a:xfrm>
            <a:off x="838200" y="365125"/>
            <a:ext cx="10515600" cy="880969"/>
          </a:xfrm>
        </p:spPr>
        <p:txBody>
          <a:bodyPr/>
          <a:lstStyle/>
          <a:p>
            <a:r>
              <a:rPr lang="en-US" dirty="0"/>
              <a:t>Prepare for Prod</a:t>
            </a:r>
          </a:p>
        </p:txBody>
      </p:sp>
      <p:sp>
        <p:nvSpPr>
          <p:cNvPr id="3" name="Content Placeholder 2">
            <a:extLst>
              <a:ext uri="{FF2B5EF4-FFF2-40B4-BE49-F238E27FC236}">
                <a16:creationId xmlns:a16="http://schemas.microsoft.com/office/drawing/2014/main" id="{39FFA196-149D-ADF0-A273-B85DE32008BF}"/>
              </a:ext>
            </a:extLst>
          </p:cNvPr>
          <p:cNvSpPr>
            <a:spLocks noGrp="1"/>
          </p:cNvSpPr>
          <p:nvPr>
            <p:ph idx="1"/>
          </p:nvPr>
        </p:nvSpPr>
        <p:spPr>
          <a:xfrm>
            <a:off x="838200" y="1637366"/>
            <a:ext cx="10515600" cy="4351338"/>
          </a:xfrm>
        </p:spPr>
        <p:txBody>
          <a:bodyPr/>
          <a:lstStyle/>
          <a:p>
            <a:r>
              <a:rPr lang="en-US" dirty="0"/>
              <a:t>Challenges </a:t>
            </a:r>
          </a:p>
          <a:p>
            <a:r>
              <a:rPr lang="en-US" dirty="0"/>
              <a:t>Model Dev and Production Environments will be different</a:t>
            </a:r>
          </a:p>
          <a:p>
            <a:r>
              <a:rPr lang="en-US" dirty="0"/>
              <a:t>Tooling Challenges (</a:t>
            </a:r>
            <a:r>
              <a:rPr lang="en-US" dirty="0" err="1"/>
              <a:t>pckl</a:t>
            </a:r>
            <a:r>
              <a:rPr lang="en-US" dirty="0"/>
              <a:t> vs PMML Vs MOJO vs API)</a:t>
            </a:r>
          </a:p>
          <a:p>
            <a:r>
              <a:rPr lang="en-US" dirty="0"/>
              <a:t>Performance Considerations </a:t>
            </a:r>
          </a:p>
          <a:p>
            <a:pPr lvl="1"/>
            <a:r>
              <a:rPr lang="en-US" dirty="0"/>
              <a:t>Model Compression </a:t>
            </a:r>
          </a:p>
          <a:p>
            <a:r>
              <a:rPr lang="en-US" dirty="0"/>
              <a:t>Rewrite Python libraries to native prod code</a:t>
            </a:r>
          </a:p>
          <a:p>
            <a:r>
              <a:rPr lang="en-US" dirty="0"/>
              <a:t>Optimizations </a:t>
            </a:r>
          </a:p>
          <a:p>
            <a:pPr marL="0" indent="0">
              <a:buNone/>
            </a:pPr>
            <a:r>
              <a:rPr lang="en-US" dirty="0"/>
              <a:t>	Quantization , Pruning , Features &amp; reference data in </a:t>
            </a:r>
            <a:r>
              <a:rPr lang="en-US" dirty="0" err="1"/>
              <a:t>redis</a:t>
            </a:r>
            <a:r>
              <a:rPr lang="en-US" dirty="0"/>
              <a:t> </a:t>
            </a:r>
            <a:r>
              <a:rPr lang="en-US" dirty="0" err="1"/>
              <a:t>etc</a:t>
            </a:r>
            <a:endParaRPr lang="en-US" dirty="0"/>
          </a:p>
        </p:txBody>
      </p:sp>
    </p:spTree>
    <p:extLst>
      <p:ext uri="{BB962C8B-B14F-4D97-AF65-F5344CB8AC3E}">
        <p14:creationId xmlns:p14="http://schemas.microsoft.com/office/powerpoint/2010/main" val="28865359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7DC7D-3A53-D805-E16E-02D746DF87C4}"/>
              </a:ext>
            </a:extLst>
          </p:cNvPr>
          <p:cNvSpPr>
            <a:spLocks noGrp="1"/>
          </p:cNvSpPr>
          <p:nvPr>
            <p:ph type="title"/>
          </p:nvPr>
        </p:nvSpPr>
        <p:spPr/>
        <p:txBody>
          <a:bodyPr/>
          <a:lstStyle/>
          <a:p>
            <a:r>
              <a:rPr lang="en-US" dirty="0"/>
              <a:t>Deploy to Production</a:t>
            </a:r>
          </a:p>
        </p:txBody>
      </p:sp>
      <p:pic>
        <p:nvPicPr>
          <p:cNvPr id="12290" name="Picture 2">
            <a:extLst>
              <a:ext uri="{FF2B5EF4-FFF2-40B4-BE49-F238E27FC236}">
                <a16:creationId xmlns:a16="http://schemas.microsoft.com/office/drawing/2014/main" id="{97CBFA96-F0E7-249D-9742-FB8DF4471A4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36482" y="1690688"/>
            <a:ext cx="4318000" cy="13208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C1E7F57-DE07-3196-63E7-D0FBD0441192}"/>
              </a:ext>
            </a:extLst>
          </p:cNvPr>
          <p:cNvSpPr txBox="1"/>
          <p:nvPr/>
        </p:nvSpPr>
        <p:spPr>
          <a:xfrm>
            <a:off x="838200" y="3164541"/>
            <a:ext cx="3164541" cy="2862322"/>
          </a:xfrm>
          <a:prstGeom prst="rect">
            <a:avLst/>
          </a:prstGeom>
          <a:noFill/>
        </p:spPr>
        <p:txBody>
          <a:bodyPr wrap="square" rtlCol="0">
            <a:spAutoFit/>
          </a:bodyPr>
          <a:lstStyle/>
          <a:p>
            <a:r>
              <a:rPr lang="en-US" dirty="0"/>
              <a:t>Build the model</a:t>
            </a:r>
          </a:p>
          <a:p>
            <a:endParaRPr lang="en-US" dirty="0"/>
          </a:p>
          <a:p>
            <a:pPr marL="285750" indent="-285750" fontAlgn="base">
              <a:buFont typeface="Arial" panose="020B0604020202020204" pitchFamily="34" charset="0"/>
              <a:buChar char="•"/>
            </a:pPr>
            <a:r>
              <a:rPr lang="en-US" dirty="0"/>
              <a:t>Build the model artifacts</a:t>
            </a:r>
          </a:p>
          <a:p>
            <a:pPr marL="285750" indent="-285750" fontAlgn="base">
              <a:buFont typeface="Arial" panose="020B0604020202020204" pitchFamily="34" charset="0"/>
              <a:buChar char="•"/>
            </a:pPr>
            <a:r>
              <a:rPr lang="en-US" dirty="0"/>
              <a:t>Send the artifacts to long-term storage</a:t>
            </a:r>
          </a:p>
          <a:p>
            <a:pPr marL="285750" indent="-285750" fontAlgn="base">
              <a:buFont typeface="Arial" panose="020B0604020202020204" pitchFamily="34" charset="0"/>
              <a:buChar char="•"/>
            </a:pPr>
            <a:r>
              <a:rPr lang="en-US" dirty="0"/>
              <a:t>Run basic checks (smoke tests/sanity checks)</a:t>
            </a:r>
          </a:p>
          <a:p>
            <a:pPr marL="285750" indent="-285750" fontAlgn="base">
              <a:buFont typeface="Arial" panose="020B0604020202020204" pitchFamily="34" charset="0"/>
              <a:buChar char="•"/>
            </a:pPr>
            <a:r>
              <a:rPr lang="en-US" dirty="0"/>
              <a:t>Generate fairness and explainability reports</a:t>
            </a:r>
          </a:p>
          <a:p>
            <a:endParaRPr lang="en-US" dirty="0"/>
          </a:p>
        </p:txBody>
      </p:sp>
      <p:sp>
        <p:nvSpPr>
          <p:cNvPr id="10" name="TextBox 9">
            <a:extLst>
              <a:ext uri="{FF2B5EF4-FFF2-40B4-BE49-F238E27FC236}">
                <a16:creationId xmlns:a16="http://schemas.microsoft.com/office/drawing/2014/main" id="{DE0CC827-7E33-AC90-3826-38CE252E4DD3}"/>
              </a:ext>
            </a:extLst>
          </p:cNvPr>
          <p:cNvSpPr txBox="1"/>
          <p:nvPr/>
        </p:nvSpPr>
        <p:spPr>
          <a:xfrm>
            <a:off x="4603495" y="3164541"/>
            <a:ext cx="2985009" cy="2308324"/>
          </a:xfrm>
          <a:prstGeom prst="rect">
            <a:avLst/>
          </a:prstGeom>
          <a:noFill/>
        </p:spPr>
        <p:txBody>
          <a:bodyPr wrap="square" rtlCol="0">
            <a:spAutoFit/>
          </a:bodyPr>
          <a:lstStyle/>
          <a:p>
            <a:r>
              <a:rPr lang="en-US" dirty="0"/>
              <a:t>Deploy to a test environment</a:t>
            </a:r>
          </a:p>
          <a:p>
            <a:endParaRPr lang="en-US" dirty="0"/>
          </a:p>
          <a:p>
            <a:pPr marL="285750" indent="-285750" fontAlgn="base">
              <a:buFont typeface="Arial" panose="020B0604020202020204" pitchFamily="34" charset="0"/>
              <a:buChar char="•"/>
            </a:pPr>
            <a:r>
              <a:rPr lang="en-US" dirty="0"/>
              <a:t>Run tests to validate ML performance, computational performance</a:t>
            </a:r>
          </a:p>
          <a:p>
            <a:pPr marL="285750" indent="-285750" fontAlgn="base">
              <a:buFont typeface="Arial" panose="020B0604020202020204" pitchFamily="34" charset="0"/>
              <a:buChar char="•"/>
            </a:pPr>
            <a:r>
              <a:rPr lang="en-US" dirty="0"/>
              <a:t>Validate manually</a:t>
            </a:r>
          </a:p>
          <a:p>
            <a:endParaRPr lang="en-US" dirty="0"/>
          </a:p>
        </p:txBody>
      </p:sp>
      <p:sp>
        <p:nvSpPr>
          <p:cNvPr id="11" name="TextBox 10">
            <a:extLst>
              <a:ext uri="{FF2B5EF4-FFF2-40B4-BE49-F238E27FC236}">
                <a16:creationId xmlns:a16="http://schemas.microsoft.com/office/drawing/2014/main" id="{A7FD4785-70CB-E3C7-D668-16A30619DEF1}"/>
              </a:ext>
            </a:extLst>
          </p:cNvPr>
          <p:cNvSpPr txBox="1"/>
          <p:nvPr/>
        </p:nvSpPr>
        <p:spPr>
          <a:xfrm>
            <a:off x="8189258" y="3164541"/>
            <a:ext cx="3439531" cy="369332"/>
          </a:xfrm>
          <a:prstGeom prst="rect">
            <a:avLst/>
          </a:prstGeom>
          <a:noFill/>
        </p:spPr>
        <p:txBody>
          <a:bodyPr wrap="none" rtlCol="0">
            <a:spAutoFit/>
          </a:bodyPr>
          <a:lstStyle/>
          <a:p>
            <a:r>
              <a:rPr lang="en-US" dirty="0"/>
              <a:t>Deploy to production environment</a:t>
            </a:r>
          </a:p>
        </p:txBody>
      </p:sp>
      <p:sp>
        <p:nvSpPr>
          <p:cNvPr id="12" name="TextBox 11">
            <a:extLst>
              <a:ext uri="{FF2B5EF4-FFF2-40B4-BE49-F238E27FC236}">
                <a16:creationId xmlns:a16="http://schemas.microsoft.com/office/drawing/2014/main" id="{687A992C-D9F7-448F-44D7-33C83C11E557}"/>
              </a:ext>
            </a:extLst>
          </p:cNvPr>
          <p:cNvSpPr txBox="1"/>
          <p:nvPr/>
        </p:nvSpPr>
        <p:spPr>
          <a:xfrm>
            <a:off x="7940302" y="3790256"/>
            <a:ext cx="4220322" cy="923330"/>
          </a:xfrm>
          <a:prstGeom prst="rect">
            <a:avLst/>
          </a:prstGeom>
          <a:noFill/>
        </p:spPr>
        <p:txBody>
          <a:bodyPr wrap="none" rtlCol="0">
            <a:spAutoFit/>
          </a:bodyPr>
          <a:lstStyle/>
          <a:p>
            <a:pPr marL="285750" indent="-285750" fontAlgn="base">
              <a:buFont typeface="Arial" panose="020B0604020202020204" pitchFamily="34" charset="0"/>
              <a:buChar char="•"/>
            </a:pPr>
            <a:r>
              <a:rPr lang="en-US" dirty="0"/>
              <a:t>Deploy the model as canary(Challenger)</a:t>
            </a:r>
          </a:p>
          <a:p>
            <a:pPr marL="285750" indent="-285750" fontAlgn="base">
              <a:buFont typeface="Arial" panose="020B0604020202020204" pitchFamily="34" charset="0"/>
              <a:buChar char="•"/>
            </a:pPr>
            <a:r>
              <a:rPr lang="en-US" dirty="0"/>
              <a:t>Fully deploy the model</a:t>
            </a:r>
          </a:p>
          <a:p>
            <a:endParaRPr lang="en-US" dirty="0"/>
          </a:p>
        </p:txBody>
      </p:sp>
    </p:spTree>
    <p:extLst>
      <p:ext uri="{BB962C8B-B14F-4D97-AF65-F5344CB8AC3E}">
        <p14:creationId xmlns:p14="http://schemas.microsoft.com/office/powerpoint/2010/main" val="20257966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C54A5-560A-5839-8673-3DE2E3215E9C}"/>
              </a:ext>
            </a:extLst>
          </p:cNvPr>
          <p:cNvSpPr>
            <a:spLocks noGrp="1"/>
          </p:cNvSpPr>
          <p:nvPr>
            <p:ph type="title"/>
          </p:nvPr>
        </p:nvSpPr>
        <p:spPr/>
        <p:txBody>
          <a:bodyPr/>
          <a:lstStyle/>
          <a:p>
            <a:r>
              <a:rPr lang="en-US" dirty="0"/>
              <a:t>Monitoring &amp; Feedback Loop</a:t>
            </a:r>
          </a:p>
        </p:txBody>
      </p:sp>
      <p:pic>
        <p:nvPicPr>
          <p:cNvPr id="13314" name="Picture 2">
            <a:extLst>
              <a:ext uri="{FF2B5EF4-FFF2-40B4-BE49-F238E27FC236}">
                <a16:creationId xmlns:a16="http://schemas.microsoft.com/office/drawing/2014/main" id="{429D4DAF-62FA-464A-2F8F-571F5509C8B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57132" y="1612900"/>
            <a:ext cx="3771900" cy="18161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2A2267B-41DD-07C2-BE17-58752B83A070}"/>
              </a:ext>
            </a:extLst>
          </p:cNvPr>
          <p:cNvSpPr txBox="1"/>
          <p:nvPr/>
        </p:nvSpPr>
        <p:spPr>
          <a:xfrm>
            <a:off x="914401" y="3476446"/>
            <a:ext cx="9852211" cy="2308324"/>
          </a:xfrm>
          <a:prstGeom prst="rect">
            <a:avLst/>
          </a:prstGeom>
          <a:noFill/>
        </p:spPr>
        <p:txBody>
          <a:bodyPr wrap="square" rtlCol="0">
            <a:spAutoFit/>
          </a:bodyPr>
          <a:lstStyle/>
          <a:p>
            <a:r>
              <a:rPr lang="en-US" dirty="0" err="1"/>
              <a:t>Monitoiring</a:t>
            </a:r>
            <a:r>
              <a:rPr lang="en-US" dirty="0"/>
              <a:t> will be done </a:t>
            </a:r>
          </a:p>
          <a:p>
            <a:pPr marL="342900" indent="-342900" fontAlgn="base">
              <a:buFont typeface="+mj-lt"/>
              <a:buAutoNum type="arabicPeriod"/>
            </a:pPr>
            <a:r>
              <a:rPr lang="en-US" dirty="0"/>
              <a:t>At the resource level, including ensuring the model is running correctly in the production environment. Key questions include: Is the system alive? Are the CPU, RAM, network usage, and disk space as expected? Are requests being processed at the expected rate?</a:t>
            </a:r>
          </a:p>
          <a:p>
            <a:pPr marL="342900" indent="-342900" fontAlgn="base">
              <a:buFont typeface="+mj-lt"/>
              <a:buAutoNum type="arabicPeriod"/>
            </a:pPr>
            <a:r>
              <a:rPr lang="en-US" dirty="0"/>
              <a:t>At the performance level, meaning monitoring the pertinence of the model over time. Key questions include: Is the model still an accurate representation of the pattern of new incoming data? Is it performing as well as it did during the design phase? Drift Detection (Concept, Data , Prediction)</a:t>
            </a:r>
          </a:p>
          <a:p>
            <a:endParaRPr lang="en-US" dirty="0"/>
          </a:p>
        </p:txBody>
      </p:sp>
    </p:spTree>
    <p:extLst>
      <p:ext uri="{BB962C8B-B14F-4D97-AF65-F5344CB8AC3E}">
        <p14:creationId xmlns:p14="http://schemas.microsoft.com/office/powerpoint/2010/main" val="5152933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85F04-780C-5031-A2C4-B0171683B0CD}"/>
              </a:ext>
            </a:extLst>
          </p:cNvPr>
          <p:cNvSpPr>
            <a:spLocks noGrp="1"/>
          </p:cNvSpPr>
          <p:nvPr>
            <p:ph type="title"/>
          </p:nvPr>
        </p:nvSpPr>
        <p:spPr/>
        <p:txBody>
          <a:bodyPr/>
          <a:lstStyle/>
          <a:p>
            <a:r>
              <a:rPr lang="en-US" dirty="0"/>
              <a:t>Logging Format</a:t>
            </a:r>
          </a:p>
        </p:txBody>
      </p:sp>
      <p:sp>
        <p:nvSpPr>
          <p:cNvPr id="3" name="Content Placeholder 2">
            <a:extLst>
              <a:ext uri="{FF2B5EF4-FFF2-40B4-BE49-F238E27FC236}">
                <a16:creationId xmlns:a16="http://schemas.microsoft.com/office/drawing/2014/main" id="{E5E86413-DD7A-09EB-4E6E-F6B05766325A}"/>
              </a:ext>
            </a:extLst>
          </p:cNvPr>
          <p:cNvSpPr>
            <a:spLocks noGrp="1"/>
          </p:cNvSpPr>
          <p:nvPr>
            <p:ph idx="1"/>
          </p:nvPr>
        </p:nvSpPr>
        <p:spPr/>
        <p:txBody>
          <a:bodyPr>
            <a:noAutofit/>
          </a:bodyPr>
          <a:lstStyle/>
          <a:p>
            <a:r>
              <a:rPr lang="en-US" sz="1800" dirty="0"/>
              <a:t>Model metadata</a:t>
            </a:r>
          </a:p>
          <a:p>
            <a:pPr lvl="1"/>
            <a:r>
              <a:rPr lang="en-US" sz="1800" dirty="0"/>
              <a:t>Identification of the model and the version.</a:t>
            </a:r>
          </a:p>
          <a:p>
            <a:r>
              <a:rPr lang="en-US" sz="1800" dirty="0"/>
              <a:t>Model inputs</a:t>
            </a:r>
          </a:p>
          <a:p>
            <a:pPr lvl="1"/>
            <a:r>
              <a:rPr lang="en-US" sz="1800" dirty="0"/>
              <a:t>Feature values of new observations, which allow for verification of whether the new incoming data is what the model was expecting and thus allowing for detection of data drift (as explained in the previous section).</a:t>
            </a:r>
          </a:p>
          <a:p>
            <a:r>
              <a:rPr lang="en-US" sz="1800" dirty="0"/>
              <a:t>Model outputs</a:t>
            </a:r>
          </a:p>
          <a:p>
            <a:pPr lvl="1"/>
            <a:r>
              <a:rPr lang="en-US" sz="1800" dirty="0"/>
              <a:t>Predictions made by the model that, along with the ground truth collected later on, give a concrete idea about the model performance in a production environment.</a:t>
            </a:r>
          </a:p>
          <a:p>
            <a:r>
              <a:rPr lang="en-US" sz="1800" dirty="0"/>
              <a:t>System action</a:t>
            </a:r>
          </a:p>
          <a:p>
            <a:pPr lvl="1"/>
            <a:r>
              <a:rPr lang="en-US" sz="1800" dirty="0"/>
              <a:t>How system acted based on model score</a:t>
            </a:r>
          </a:p>
          <a:p>
            <a:r>
              <a:rPr lang="en-US" sz="1800" dirty="0"/>
              <a:t>Model explanation</a:t>
            </a:r>
          </a:p>
          <a:p>
            <a:pPr lvl="1"/>
            <a:r>
              <a:rPr lang="en-US" sz="1800" dirty="0"/>
              <a:t>In some highly regulated domains such as finance or healthcare, predictions must come with an explanation. (</a:t>
            </a:r>
            <a:r>
              <a:rPr lang="en-US" sz="1800" dirty="0" err="1"/>
              <a:t>Shap</a:t>
            </a:r>
            <a:r>
              <a:rPr lang="en-US" sz="1800" dirty="0"/>
              <a:t>/Lime)</a:t>
            </a:r>
          </a:p>
          <a:p>
            <a:pPr marL="457200" lvl="1" indent="0">
              <a:buNone/>
            </a:pPr>
            <a:r>
              <a:rPr lang="en-US" sz="1800" dirty="0"/>
              <a:t>		</a:t>
            </a:r>
          </a:p>
        </p:txBody>
      </p:sp>
    </p:spTree>
    <p:extLst>
      <p:ext uri="{BB962C8B-B14F-4D97-AF65-F5344CB8AC3E}">
        <p14:creationId xmlns:p14="http://schemas.microsoft.com/office/powerpoint/2010/main" val="21017657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08637-BFAF-E24B-52AC-B92FBA4DF436}"/>
              </a:ext>
            </a:extLst>
          </p:cNvPr>
          <p:cNvSpPr>
            <a:spLocks noGrp="1"/>
          </p:cNvSpPr>
          <p:nvPr>
            <p:ph type="title"/>
          </p:nvPr>
        </p:nvSpPr>
        <p:spPr/>
        <p:txBody>
          <a:bodyPr/>
          <a:lstStyle/>
          <a:p>
            <a:r>
              <a:rPr lang="en-US" dirty="0"/>
              <a:t>ML Ops</a:t>
            </a:r>
          </a:p>
        </p:txBody>
      </p:sp>
      <p:pic>
        <p:nvPicPr>
          <p:cNvPr id="7" name="Picture 6">
            <a:extLst>
              <a:ext uri="{FF2B5EF4-FFF2-40B4-BE49-F238E27FC236}">
                <a16:creationId xmlns:a16="http://schemas.microsoft.com/office/drawing/2014/main" id="{72DA77C8-83B8-E294-F2F3-280254B5FD48}"/>
              </a:ext>
            </a:extLst>
          </p:cNvPr>
          <p:cNvPicPr>
            <a:picLocks noChangeAspect="1"/>
          </p:cNvPicPr>
          <p:nvPr/>
        </p:nvPicPr>
        <p:blipFill>
          <a:blip r:embed="rId2"/>
          <a:stretch>
            <a:fillRect/>
          </a:stretch>
        </p:blipFill>
        <p:spPr>
          <a:xfrm>
            <a:off x="3357282" y="1027906"/>
            <a:ext cx="8404412" cy="5387952"/>
          </a:xfrm>
          <a:prstGeom prst="rect">
            <a:avLst/>
          </a:prstGeom>
        </p:spPr>
      </p:pic>
      <p:sp>
        <p:nvSpPr>
          <p:cNvPr id="8" name="TextBox 7">
            <a:extLst>
              <a:ext uri="{FF2B5EF4-FFF2-40B4-BE49-F238E27FC236}">
                <a16:creationId xmlns:a16="http://schemas.microsoft.com/office/drawing/2014/main" id="{0ACB0498-F4CF-A0B7-2F14-C059372CA0CB}"/>
              </a:ext>
            </a:extLst>
          </p:cNvPr>
          <p:cNvSpPr txBox="1"/>
          <p:nvPr/>
        </p:nvSpPr>
        <p:spPr>
          <a:xfrm>
            <a:off x="430306" y="1999129"/>
            <a:ext cx="2787301" cy="2585323"/>
          </a:xfrm>
          <a:prstGeom prst="rect">
            <a:avLst/>
          </a:prstGeom>
          <a:noFill/>
        </p:spPr>
        <p:txBody>
          <a:bodyPr wrap="none" rtlCol="0">
            <a:spAutoFit/>
          </a:bodyPr>
          <a:lstStyle/>
          <a:p>
            <a:r>
              <a:rPr lang="en-US" dirty="0"/>
              <a:t>Fully automated ML Ops:</a:t>
            </a:r>
          </a:p>
          <a:p>
            <a:pPr marL="285750" indent="-285750">
              <a:buFont typeface="Arial" panose="020B0604020202020204" pitchFamily="34" charset="0"/>
              <a:buChar char="•"/>
            </a:pPr>
            <a:r>
              <a:rPr lang="en-US" dirty="0"/>
              <a:t>Source control</a:t>
            </a:r>
          </a:p>
          <a:p>
            <a:pPr marL="285750" indent="-285750">
              <a:buFont typeface="Arial" panose="020B0604020202020204" pitchFamily="34" charset="0"/>
              <a:buChar char="•"/>
            </a:pPr>
            <a:r>
              <a:rPr lang="en-US" dirty="0"/>
              <a:t>Test and build services</a:t>
            </a:r>
          </a:p>
          <a:p>
            <a:pPr marL="285750" indent="-285750">
              <a:buFont typeface="Arial" panose="020B0604020202020204" pitchFamily="34" charset="0"/>
              <a:buChar char="•"/>
            </a:pPr>
            <a:r>
              <a:rPr lang="en-US" dirty="0"/>
              <a:t>Deployment services</a:t>
            </a:r>
          </a:p>
          <a:p>
            <a:pPr marL="285750" indent="-285750">
              <a:buFont typeface="Arial" panose="020B0604020202020204" pitchFamily="34" charset="0"/>
              <a:buChar char="•"/>
            </a:pPr>
            <a:r>
              <a:rPr lang="en-US" dirty="0"/>
              <a:t>Model registry</a:t>
            </a:r>
          </a:p>
          <a:p>
            <a:pPr marL="285750" indent="-285750">
              <a:buFont typeface="Arial" panose="020B0604020202020204" pitchFamily="34" charset="0"/>
              <a:buChar char="•"/>
            </a:pPr>
            <a:r>
              <a:rPr lang="en-US" dirty="0"/>
              <a:t>Feature store</a:t>
            </a:r>
          </a:p>
          <a:p>
            <a:pPr marL="285750" indent="-285750">
              <a:buFont typeface="Arial" panose="020B0604020202020204" pitchFamily="34" charset="0"/>
              <a:buChar char="•"/>
            </a:pPr>
            <a:r>
              <a:rPr lang="en-US" dirty="0"/>
              <a:t>ML metadata store</a:t>
            </a:r>
          </a:p>
          <a:p>
            <a:pPr marL="285750" indent="-285750">
              <a:buFont typeface="Arial" panose="020B0604020202020204" pitchFamily="34" charset="0"/>
              <a:buChar char="•"/>
            </a:pPr>
            <a:r>
              <a:rPr lang="en-US" dirty="0"/>
              <a:t>ML pipeline orchestrator</a:t>
            </a:r>
          </a:p>
          <a:p>
            <a:endParaRPr lang="en-US" dirty="0"/>
          </a:p>
        </p:txBody>
      </p:sp>
    </p:spTree>
    <p:extLst>
      <p:ext uri="{BB962C8B-B14F-4D97-AF65-F5344CB8AC3E}">
        <p14:creationId xmlns:p14="http://schemas.microsoft.com/office/powerpoint/2010/main" val="23377990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AB18FD5-D6A5-B69F-CB67-CDD002EF51D0}"/>
              </a:ext>
            </a:extLst>
          </p:cNvPr>
          <p:cNvPicPr>
            <a:picLocks noGrp="1" noChangeAspect="1"/>
          </p:cNvPicPr>
          <p:nvPr>
            <p:ph idx="1"/>
          </p:nvPr>
        </p:nvPicPr>
        <p:blipFill>
          <a:blip r:embed="rId2"/>
          <a:stretch>
            <a:fillRect/>
          </a:stretch>
        </p:blipFill>
        <p:spPr>
          <a:xfrm>
            <a:off x="311425" y="1755060"/>
            <a:ext cx="11686261" cy="4506592"/>
          </a:xfrm>
          <a:prstGeom prst="rect">
            <a:avLst/>
          </a:prstGeom>
        </p:spPr>
      </p:pic>
      <p:sp>
        <p:nvSpPr>
          <p:cNvPr id="6" name="TextBox 5">
            <a:extLst>
              <a:ext uri="{FF2B5EF4-FFF2-40B4-BE49-F238E27FC236}">
                <a16:creationId xmlns:a16="http://schemas.microsoft.com/office/drawing/2014/main" id="{343415D7-57C0-E388-0FFB-973A2E0010A9}"/>
              </a:ext>
            </a:extLst>
          </p:cNvPr>
          <p:cNvSpPr txBox="1"/>
          <p:nvPr/>
        </p:nvSpPr>
        <p:spPr>
          <a:xfrm>
            <a:off x="516834" y="775253"/>
            <a:ext cx="2774606" cy="369332"/>
          </a:xfrm>
          <a:prstGeom prst="rect">
            <a:avLst/>
          </a:prstGeom>
          <a:noFill/>
        </p:spPr>
        <p:txBody>
          <a:bodyPr wrap="none" rtlCol="0">
            <a:spAutoFit/>
          </a:bodyPr>
          <a:lstStyle/>
          <a:p>
            <a:r>
              <a:rPr lang="en-US" dirty="0"/>
              <a:t>Open Source ML Landscape</a:t>
            </a:r>
          </a:p>
        </p:txBody>
      </p:sp>
    </p:spTree>
    <p:extLst>
      <p:ext uri="{BB962C8B-B14F-4D97-AF65-F5344CB8AC3E}">
        <p14:creationId xmlns:p14="http://schemas.microsoft.com/office/powerpoint/2010/main" val="33262628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8F967-9902-F2EF-4F5C-23E9A78AC4AD}"/>
              </a:ext>
            </a:extLst>
          </p:cNvPr>
          <p:cNvSpPr>
            <a:spLocks noGrp="1"/>
          </p:cNvSpPr>
          <p:nvPr>
            <p:ph type="title"/>
          </p:nvPr>
        </p:nvSpPr>
        <p:spPr>
          <a:xfrm>
            <a:off x="454437" y="283611"/>
            <a:ext cx="10515600" cy="1325563"/>
          </a:xfrm>
        </p:spPr>
        <p:txBody>
          <a:bodyPr/>
          <a:lstStyle/>
          <a:p>
            <a:r>
              <a:rPr lang="en-US" dirty="0"/>
              <a:t>Cloud Landscape</a:t>
            </a:r>
          </a:p>
        </p:txBody>
      </p:sp>
      <p:pic>
        <p:nvPicPr>
          <p:cNvPr id="3074" name="Picture 2">
            <a:extLst>
              <a:ext uri="{FF2B5EF4-FFF2-40B4-BE49-F238E27FC236}">
                <a16:creationId xmlns:a16="http://schemas.microsoft.com/office/drawing/2014/main" id="{E2AEEB33-0E35-E5B5-9B36-9D936E2DAA7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4437" y="1690688"/>
            <a:ext cx="5624998" cy="435133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diagram of MLOps capabilities">
            <a:extLst>
              <a:ext uri="{FF2B5EF4-FFF2-40B4-BE49-F238E27FC236}">
                <a16:creationId xmlns:a16="http://schemas.microsoft.com/office/drawing/2014/main" id="{81732F15-F209-E51C-378F-46774463A9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5866" y="1609174"/>
            <a:ext cx="4630894" cy="443285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C3417E9-CDF7-F0EF-F698-4F1871828C1F}"/>
              </a:ext>
            </a:extLst>
          </p:cNvPr>
          <p:cNvSpPr txBox="1"/>
          <p:nvPr/>
        </p:nvSpPr>
        <p:spPr>
          <a:xfrm>
            <a:off x="2892287" y="6281530"/>
            <a:ext cx="618503" cy="369332"/>
          </a:xfrm>
          <a:prstGeom prst="rect">
            <a:avLst/>
          </a:prstGeom>
          <a:noFill/>
        </p:spPr>
        <p:txBody>
          <a:bodyPr wrap="none" rtlCol="0">
            <a:spAutoFit/>
          </a:bodyPr>
          <a:lstStyle/>
          <a:p>
            <a:r>
              <a:rPr lang="en-US" dirty="0"/>
              <a:t>AWS</a:t>
            </a:r>
          </a:p>
        </p:txBody>
      </p:sp>
      <p:sp>
        <p:nvSpPr>
          <p:cNvPr id="8" name="TextBox 7">
            <a:extLst>
              <a:ext uri="{FF2B5EF4-FFF2-40B4-BE49-F238E27FC236}">
                <a16:creationId xmlns:a16="http://schemas.microsoft.com/office/drawing/2014/main" id="{5B0FE3EF-9B3F-17D7-E466-643701314E93}"/>
              </a:ext>
            </a:extLst>
          </p:cNvPr>
          <p:cNvSpPr txBox="1"/>
          <p:nvPr/>
        </p:nvSpPr>
        <p:spPr>
          <a:xfrm>
            <a:off x="8679255" y="6281530"/>
            <a:ext cx="1470467" cy="369332"/>
          </a:xfrm>
          <a:prstGeom prst="rect">
            <a:avLst/>
          </a:prstGeom>
          <a:noFill/>
        </p:spPr>
        <p:txBody>
          <a:bodyPr wrap="none" rtlCol="0">
            <a:spAutoFit/>
          </a:bodyPr>
          <a:lstStyle/>
          <a:p>
            <a:r>
              <a:rPr lang="en-US" dirty="0"/>
              <a:t>GCP Vertex AI</a:t>
            </a:r>
          </a:p>
        </p:txBody>
      </p:sp>
    </p:spTree>
    <p:extLst>
      <p:ext uri="{BB962C8B-B14F-4D97-AF65-F5344CB8AC3E}">
        <p14:creationId xmlns:p14="http://schemas.microsoft.com/office/powerpoint/2010/main" val="18088509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EBFA4C8-C301-60A7-C96E-E85360F5DF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1729117"/>
          </a:xfrm>
          <a:prstGeom prst="rect">
            <a:avLst/>
          </a:prstGeom>
          <a:ln>
            <a:noFill/>
          </a:ln>
          <a:effectLst>
            <a:outerShdw blurRad="368300" dist="101600" dir="546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4ADA46E-6221-C1CF-A226-A73E06211539}"/>
              </a:ext>
            </a:extLst>
          </p:cNvPr>
          <p:cNvSpPr>
            <a:spLocks noGrp="1"/>
          </p:cNvSpPr>
          <p:nvPr>
            <p:ph type="title"/>
          </p:nvPr>
        </p:nvSpPr>
        <p:spPr>
          <a:xfrm>
            <a:off x="761801" y="283714"/>
            <a:ext cx="9906799" cy="1161688"/>
          </a:xfrm>
        </p:spPr>
        <p:txBody>
          <a:bodyPr anchor="ctr">
            <a:normAutofit/>
          </a:bodyPr>
          <a:lstStyle/>
          <a:p>
            <a:r>
              <a:rPr lang="en-US" sz="4000"/>
              <a:t>6 Part AI Series</a:t>
            </a:r>
          </a:p>
        </p:txBody>
      </p:sp>
      <p:sp>
        <p:nvSpPr>
          <p:cNvPr id="3" name="Content Placeholder 2">
            <a:extLst>
              <a:ext uri="{FF2B5EF4-FFF2-40B4-BE49-F238E27FC236}">
                <a16:creationId xmlns:a16="http://schemas.microsoft.com/office/drawing/2014/main" id="{61FF96E0-C74B-B81A-0BE6-F86FF54748D9}"/>
              </a:ext>
            </a:extLst>
          </p:cNvPr>
          <p:cNvSpPr>
            <a:spLocks noGrp="1"/>
          </p:cNvSpPr>
          <p:nvPr>
            <p:ph idx="1"/>
          </p:nvPr>
        </p:nvSpPr>
        <p:spPr>
          <a:xfrm>
            <a:off x="2056337" y="2012831"/>
            <a:ext cx="7680959" cy="4034116"/>
          </a:xfrm>
        </p:spPr>
        <p:txBody>
          <a:bodyPr anchor="ctr">
            <a:normAutofit/>
          </a:bodyPr>
          <a:lstStyle/>
          <a:p>
            <a:r>
              <a:rPr lang="en-US" sz="2000" dirty="0"/>
              <a:t>Week 1 : ML </a:t>
            </a:r>
            <a:r>
              <a:rPr lang="en-US" sz="2000" dirty="0" err="1"/>
              <a:t>LifeCycle</a:t>
            </a:r>
            <a:r>
              <a:rPr lang="en-US" sz="2000" dirty="0"/>
              <a:t> - Basics </a:t>
            </a:r>
          </a:p>
          <a:p>
            <a:r>
              <a:rPr lang="en-US" sz="2000" dirty="0"/>
              <a:t>Week 2 : DL/LLM / Transformers / Hugging Face / Deploying LLMs in NVDIA</a:t>
            </a:r>
          </a:p>
          <a:p>
            <a:r>
              <a:rPr lang="en-US" sz="2000" dirty="0"/>
              <a:t>Week 3 : All about GPUs and Inferencing </a:t>
            </a:r>
          </a:p>
          <a:p>
            <a:r>
              <a:rPr lang="en-US" sz="2000" dirty="0"/>
              <a:t>Week 4 : RAG, Vector DB, Agents  - Basics </a:t>
            </a:r>
          </a:p>
          <a:p>
            <a:r>
              <a:rPr lang="en-US" sz="2000" dirty="0"/>
              <a:t>Week 5 : Advanced RAG - Multimodal , Graph RAG </a:t>
            </a:r>
          </a:p>
          <a:p>
            <a:r>
              <a:rPr lang="en-US" sz="2000" dirty="0"/>
              <a:t>Week 6 : AI in </a:t>
            </a:r>
            <a:r>
              <a:rPr lang="en-US" sz="2000" dirty="0" err="1"/>
              <a:t>Netapp</a:t>
            </a:r>
            <a:r>
              <a:rPr lang="en-US" sz="2000" dirty="0"/>
              <a:t> – Demo &amp; Deployments - Mesfin (Protection (Ransomware , breach)) - Phani(Classifiers, </a:t>
            </a:r>
            <a:r>
              <a:rPr lang="en-US" sz="2000" dirty="0" err="1"/>
              <a:t>GuardRails</a:t>
            </a:r>
            <a:r>
              <a:rPr lang="en-US" sz="2000" dirty="0"/>
              <a:t> , Data Services AI) / Ashwin </a:t>
            </a:r>
          </a:p>
          <a:p>
            <a:endParaRPr lang="en-US" sz="2000" dirty="0"/>
          </a:p>
        </p:txBody>
      </p:sp>
    </p:spTree>
    <p:extLst>
      <p:ext uri="{BB962C8B-B14F-4D97-AF65-F5344CB8AC3E}">
        <p14:creationId xmlns:p14="http://schemas.microsoft.com/office/powerpoint/2010/main" val="27307878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2" descr="KFServing">
            <a:extLst>
              <a:ext uri="{FF2B5EF4-FFF2-40B4-BE49-F238E27FC236}">
                <a16:creationId xmlns:a16="http://schemas.microsoft.com/office/drawing/2014/main" id="{0AF728F1-6825-19FC-9408-431D94C4326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1828"/>
          <a:stretch/>
        </p:blipFill>
        <p:spPr bwMode="auto">
          <a:xfrm>
            <a:off x="1349991" y="1715899"/>
            <a:ext cx="7664800" cy="449863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5C373DCC-50B7-C7AB-3012-004AB7703589}"/>
              </a:ext>
            </a:extLst>
          </p:cNvPr>
          <p:cNvSpPr txBox="1"/>
          <p:nvPr/>
        </p:nvSpPr>
        <p:spPr>
          <a:xfrm>
            <a:off x="765313" y="643467"/>
            <a:ext cx="6432915" cy="369332"/>
          </a:xfrm>
          <a:prstGeom prst="rect">
            <a:avLst/>
          </a:prstGeom>
          <a:noFill/>
        </p:spPr>
        <p:txBody>
          <a:bodyPr wrap="none" rtlCol="0">
            <a:spAutoFit/>
          </a:bodyPr>
          <a:lstStyle/>
          <a:p>
            <a:r>
              <a:rPr lang="en-US" dirty="0"/>
              <a:t>Open Source </a:t>
            </a:r>
            <a:r>
              <a:rPr lang="en-US" dirty="0" err="1"/>
              <a:t>KubeFlow</a:t>
            </a:r>
            <a:r>
              <a:rPr lang="en-US" dirty="0"/>
              <a:t> from Google, A Kubernetes based platform </a:t>
            </a:r>
          </a:p>
        </p:txBody>
      </p:sp>
    </p:spTree>
    <p:extLst>
      <p:ext uri="{BB962C8B-B14F-4D97-AF65-F5344CB8AC3E}">
        <p14:creationId xmlns:p14="http://schemas.microsoft.com/office/powerpoint/2010/main" val="41204726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5C49E-BB5C-3F99-BBB9-E4E5378472CB}"/>
              </a:ext>
            </a:extLst>
          </p:cNvPr>
          <p:cNvSpPr>
            <a:spLocks noGrp="1"/>
          </p:cNvSpPr>
          <p:nvPr>
            <p:ph type="title"/>
          </p:nvPr>
        </p:nvSpPr>
        <p:spPr/>
        <p:txBody>
          <a:bodyPr/>
          <a:lstStyle/>
          <a:p>
            <a:r>
              <a:rPr lang="en-US" dirty="0"/>
              <a:t>Today’s Agenda</a:t>
            </a:r>
          </a:p>
        </p:txBody>
      </p:sp>
      <p:sp>
        <p:nvSpPr>
          <p:cNvPr id="3" name="Content Placeholder 2">
            <a:extLst>
              <a:ext uri="{FF2B5EF4-FFF2-40B4-BE49-F238E27FC236}">
                <a16:creationId xmlns:a16="http://schemas.microsoft.com/office/drawing/2014/main" id="{C13C25D8-E67C-FFD7-95A8-CB32B4623EFD}"/>
              </a:ext>
            </a:extLst>
          </p:cNvPr>
          <p:cNvSpPr>
            <a:spLocks noGrp="1"/>
          </p:cNvSpPr>
          <p:nvPr>
            <p:ph idx="1"/>
          </p:nvPr>
        </p:nvSpPr>
        <p:spPr/>
        <p:txBody>
          <a:bodyPr/>
          <a:lstStyle/>
          <a:p>
            <a:r>
              <a:rPr lang="en-US" dirty="0"/>
              <a:t>Intro</a:t>
            </a:r>
          </a:p>
          <a:p>
            <a:r>
              <a:rPr lang="en-US" dirty="0"/>
              <a:t>ML/AI in </a:t>
            </a:r>
            <a:r>
              <a:rPr lang="en-US" dirty="0" err="1"/>
              <a:t>Netapp</a:t>
            </a:r>
            <a:endParaRPr lang="en-US" dirty="0"/>
          </a:p>
          <a:p>
            <a:r>
              <a:rPr lang="en-US" dirty="0"/>
              <a:t>ML Primer </a:t>
            </a:r>
          </a:p>
          <a:p>
            <a:r>
              <a:rPr lang="en-US" dirty="0"/>
              <a:t>Demo</a:t>
            </a:r>
          </a:p>
          <a:p>
            <a:r>
              <a:rPr lang="en-US" dirty="0"/>
              <a:t>ML Ops</a:t>
            </a:r>
          </a:p>
        </p:txBody>
      </p:sp>
    </p:spTree>
    <p:extLst>
      <p:ext uri="{BB962C8B-B14F-4D97-AF65-F5344CB8AC3E}">
        <p14:creationId xmlns:p14="http://schemas.microsoft.com/office/powerpoint/2010/main" val="2820971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52912-FE6F-3C72-607B-8B68657AEC82}"/>
              </a:ext>
            </a:extLst>
          </p:cNvPr>
          <p:cNvSpPr>
            <a:spLocks noGrp="1"/>
          </p:cNvSpPr>
          <p:nvPr>
            <p:ph type="title"/>
          </p:nvPr>
        </p:nvSpPr>
        <p:spPr/>
        <p:txBody>
          <a:bodyPr/>
          <a:lstStyle/>
          <a:p>
            <a:r>
              <a:rPr lang="en-US"/>
              <a:t>ML /AI in netapp</a:t>
            </a:r>
            <a:endParaRPr lang="en-US" dirty="0"/>
          </a:p>
        </p:txBody>
      </p:sp>
      <p:pic>
        <p:nvPicPr>
          <p:cNvPr id="5" name="Picture 4">
            <a:extLst>
              <a:ext uri="{FF2B5EF4-FFF2-40B4-BE49-F238E27FC236}">
                <a16:creationId xmlns:a16="http://schemas.microsoft.com/office/drawing/2014/main" id="{2A7EE47C-309D-E8B4-C695-8AADA1784629}"/>
              </a:ext>
            </a:extLst>
          </p:cNvPr>
          <p:cNvPicPr>
            <a:picLocks noChangeAspect="1"/>
          </p:cNvPicPr>
          <p:nvPr/>
        </p:nvPicPr>
        <p:blipFill>
          <a:blip r:embed="rId2"/>
          <a:stretch>
            <a:fillRect/>
          </a:stretch>
        </p:blipFill>
        <p:spPr>
          <a:xfrm>
            <a:off x="1420906" y="1575721"/>
            <a:ext cx="7772400" cy="4405803"/>
          </a:xfrm>
          <a:prstGeom prst="rect">
            <a:avLst/>
          </a:prstGeom>
        </p:spPr>
      </p:pic>
    </p:spTree>
    <p:extLst>
      <p:ext uri="{BB962C8B-B14F-4D97-AF65-F5344CB8AC3E}">
        <p14:creationId xmlns:p14="http://schemas.microsoft.com/office/powerpoint/2010/main" val="465722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B57F3-5BB6-3EE6-C0ED-4839EFD9077C}"/>
              </a:ext>
            </a:extLst>
          </p:cNvPr>
          <p:cNvSpPr>
            <a:spLocks noGrp="1"/>
          </p:cNvSpPr>
          <p:nvPr>
            <p:ph type="title"/>
          </p:nvPr>
        </p:nvSpPr>
        <p:spPr/>
        <p:txBody>
          <a:bodyPr/>
          <a:lstStyle/>
          <a:p>
            <a:r>
              <a:rPr lang="en-US" dirty="0"/>
              <a:t>AI Roadmap</a:t>
            </a:r>
          </a:p>
        </p:txBody>
      </p:sp>
      <p:pic>
        <p:nvPicPr>
          <p:cNvPr id="4" name="Content Placeholder 3">
            <a:extLst>
              <a:ext uri="{FF2B5EF4-FFF2-40B4-BE49-F238E27FC236}">
                <a16:creationId xmlns:a16="http://schemas.microsoft.com/office/drawing/2014/main" id="{B3D63139-FB3E-EC48-D653-8D22F3003B94}"/>
              </a:ext>
            </a:extLst>
          </p:cNvPr>
          <p:cNvPicPr>
            <a:picLocks noGrp="1" noChangeAspect="1"/>
          </p:cNvPicPr>
          <p:nvPr>
            <p:ph idx="1"/>
          </p:nvPr>
        </p:nvPicPr>
        <p:blipFill>
          <a:blip r:embed="rId2"/>
          <a:stretch>
            <a:fillRect/>
          </a:stretch>
        </p:blipFill>
        <p:spPr>
          <a:xfrm>
            <a:off x="1512496" y="1556684"/>
            <a:ext cx="8438328" cy="4931382"/>
          </a:xfrm>
          <a:prstGeom prst="rect">
            <a:avLst/>
          </a:prstGeom>
        </p:spPr>
      </p:pic>
    </p:spTree>
    <p:extLst>
      <p:ext uri="{BB962C8B-B14F-4D97-AF65-F5344CB8AC3E}">
        <p14:creationId xmlns:p14="http://schemas.microsoft.com/office/powerpoint/2010/main" val="2163258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F3025-8D2F-A36B-39C0-A2F0BBA802B0}"/>
              </a:ext>
            </a:extLst>
          </p:cNvPr>
          <p:cNvSpPr>
            <a:spLocks noGrp="1"/>
          </p:cNvSpPr>
          <p:nvPr>
            <p:ph type="title"/>
          </p:nvPr>
        </p:nvSpPr>
        <p:spPr>
          <a:xfrm>
            <a:off x="771277" y="365126"/>
            <a:ext cx="10582523" cy="652642"/>
          </a:xfrm>
        </p:spPr>
        <p:txBody>
          <a:bodyPr>
            <a:normAutofit fontScale="90000"/>
          </a:bodyPr>
          <a:lstStyle/>
          <a:p>
            <a:r>
              <a:rPr lang="en-US" dirty="0"/>
              <a:t>Intro</a:t>
            </a:r>
          </a:p>
        </p:txBody>
      </p:sp>
      <p:pic>
        <p:nvPicPr>
          <p:cNvPr id="7" name="Picture 6">
            <a:extLst>
              <a:ext uri="{FF2B5EF4-FFF2-40B4-BE49-F238E27FC236}">
                <a16:creationId xmlns:a16="http://schemas.microsoft.com/office/drawing/2014/main" id="{D765118E-771B-0404-8AF7-F9DB9A8CBE83}"/>
              </a:ext>
            </a:extLst>
          </p:cNvPr>
          <p:cNvPicPr>
            <a:picLocks noChangeAspect="1"/>
          </p:cNvPicPr>
          <p:nvPr/>
        </p:nvPicPr>
        <p:blipFill>
          <a:blip r:embed="rId2"/>
          <a:stretch>
            <a:fillRect/>
          </a:stretch>
        </p:blipFill>
        <p:spPr>
          <a:xfrm>
            <a:off x="0" y="1017768"/>
            <a:ext cx="5931775" cy="5224006"/>
          </a:xfrm>
          <a:prstGeom prst="rect">
            <a:avLst/>
          </a:prstGeom>
        </p:spPr>
      </p:pic>
      <p:sp>
        <p:nvSpPr>
          <p:cNvPr id="8" name="TextBox 7">
            <a:extLst>
              <a:ext uri="{FF2B5EF4-FFF2-40B4-BE49-F238E27FC236}">
                <a16:creationId xmlns:a16="http://schemas.microsoft.com/office/drawing/2014/main" id="{826751D7-8136-08C6-CD35-7FEDB4939D82}"/>
              </a:ext>
            </a:extLst>
          </p:cNvPr>
          <p:cNvSpPr txBox="1"/>
          <p:nvPr/>
        </p:nvSpPr>
        <p:spPr>
          <a:xfrm>
            <a:off x="6096000" y="642017"/>
            <a:ext cx="4985430" cy="1477328"/>
          </a:xfrm>
          <a:prstGeom prst="rect">
            <a:avLst/>
          </a:prstGeom>
          <a:noFill/>
        </p:spPr>
        <p:txBody>
          <a:bodyPr wrap="square" rtlCol="0">
            <a:spAutoFit/>
          </a:bodyPr>
          <a:lstStyle/>
          <a:p>
            <a:r>
              <a:rPr lang="en-US" b="1" dirty="0"/>
              <a:t>AI -The umbrella Term </a:t>
            </a:r>
          </a:p>
          <a:p>
            <a:r>
              <a:rPr lang="en-US" dirty="0"/>
              <a:t>  The broadest concept, aiming to create machines that can simulate human-like intelligence, including problem-solving, learning, decision-making, and understanding.</a:t>
            </a:r>
          </a:p>
        </p:txBody>
      </p:sp>
      <p:sp>
        <p:nvSpPr>
          <p:cNvPr id="9" name="TextBox 8">
            <a:extLst>
              <a:ext uri="{FF2B5EF4-FFF2-40B4-BE49-F238E27FC236}">
                <a16:creationId xmlns:a16="http://schemas.microsoft.com/office/drawing/2014/main" id="{43727688-5659-E210-B790-C578A626666F}"/>
              </a:ext>
            </a:extLst>
          </p:cNvPr>
          <p:cNvSpPr txBox="1"/>
          <p:nvPr/>
        </p:nvSpPr>
        <p:spPr>
          <a:xfrm>
            <a:off x="6062537" y="2537100"/>
            <a:ext cx="3391563" cy="1105232"/>
          </a:xfrm>
          <a:prstGeom prst="rect">
            <a:avLst/>
          </a:prstGeom>
          <a:noFill/>
        </p:spPr>
        <p:txBody>
          <a:bodyPr wrap="square" rtlCol="0">
            <a:spAutoFit/>
          </a:bodyPr>
          <a:lstStyle/>
          <a:p>
            <a:endParaRPr lang="en-US" dirty="0"/>
          </a:p>
        </p:txBody>
      </p:sp>
      <p:sp>
        <p:nvSpPr>
          <p:cNvPr id="10" name="TextBox 9">
            <a:extLst>
              <a:ext uri="{FF2B5EF4-FFF2-40B4-BE49-F238E27FC236}">
                <a16:creationId xmlns:a16="http://schemas.microsoft.com/office/drawing/2014/main" id="{F2B0A13A-2EE6-3192-1082-A6BC60066BE0}"/>
              </a:ext>
            </a:extLst>
          </p:cNvPr>
          <p:cNvSpPr txBox="1"/>
          <p:nvPr/>
        </p:nvSpPr>
        <p:spPr>
          <a:xfrm>
            <a:off x="6175181" y="3819162"/>
            <a:ext cx="3391563" cy="1105232"/>
          </a:xfrm>
          <a:prstGeom prst="rect">
            <a:avLst/>
          </a:prstGeom>
          <a:noFill/>
        </p:spPr>
        <p:txBody>
          <a:bodyPr wrap="square" rtlCol="0">
            <a:spAutoFit/>
          </a:bodyPr>
          <a:lstStyle/>
          <a:p>
            <a:endParaRPr lang="en-US" dirty="0"/>
          </a:p>
        </p:txBody>
      </p:sp>
      <p:sp>
        <p:nvSpPr>
          <p:cNvPr id="11" name="TextBox 10">
            <a:extLst>
              <a:ext uri="{FF2B5EF4-FFF2-40B4-BE49-F238E27FC236}">
                <a16:creationId xmlns:a16="http://schemas.microsoft.com/office/drawing/2014/main" id="{EC6402FE-5BF5-72BC-7206-559B55B2C5BA}"/>
              </a:ext>
            </a:extLst>
          </p:cNvPr>
          <p:cNvSpPr txBox="1"/>
          <p:nvPr/>
        </p:nvSpPr>
        <p:spPr>
          <a:xfrm>
            <a:off x="6062537" y="5071931"/>
            <a:ext cx="4495139" cy="369332"/>
          </a:xfrm>
          <a:prstGeom prst="rect">
            <a:avLst/>
          </a:prstGeom>
          <a:noFill/>
        </p:spPr>
        <p:txBody>
          <a:bodyPr wrap="square" rtlCol="0">
            <a:spAutoFit/>
          </a:bodyPr>
          <a:lstStyle/>
          <a:p>
            <a:r>
              <a:rPr lang="en-US" b="1" dirty="0"/>
              <a:t>Generative AI -Creating new content</a:t>
            </a:r>
          </a:p>
        </p:txBody>
      </p:sp>
      <p:sp>
        <p:nvSpPr>
          <p:cNvPr id="12" name="TextBox 11">
            <a:extLst>
              <a:ext uri="{FF2B5EF4-FFF2-40B4-BE49-F238E27FC236}">
                <a16:creationId xmlns:a16="http://schemas.microsoft.com/office/drawing/2014/main" id="{183C8735-891E-6298-53CC-083F9467FBB7}"/>
              </a:ext>
            </a:extLst>
          </p:cNvPr>
          <p:cNvSpPr txBox="1"/>
          <p:nvPr/>
        </p:nvSpPr>
        <p:spPr>
          <a:xfrm>
            <a:off x="6095999" y="2444685"/>
            <a:ext cx="5545041" cy="1200329"/>
          </a:xfrm>
          <a:prstGeom prst="rect">
            <a:avLst/>
          </a:prstGeom>
          <a:noFill/>
        </p:spPr>
        <p:txBody>
          <a:bodyPr wrap="square" rtlCol="0">
            <a:spAutoFit/>
          </a:bodyPr>
          <a:lstStyle/>
          <a:p>
            <a:r>
              <a:rPr lang="en-US" b="1" dirty="0"/>
              <a:t>Machine Learning (ML)- Teaching AI to learn from data</a:t>
            </a:r>
          </a:p>
          <a:p>
            <a:r>
              <a:rPr lang="en-US" dirty="0"/>
              <a:t>Can we classify / predict/ forecast the future based on historic data patterns</a:t>
            </a:r>
          </a:p>
          <a:p>
            <a:endParaRPr lang="en-US" dirty="0"/>
          </a:p>
        </p:txBody>
      </p:sp>
      <p:sp>
        <p:nvSpPr>
          <p:cNvPr id="13" name="TextBox 12">
            <a:extLst>
              <a:ext uri="{FF2B5EF4-FFF2-40B4-BE49-F238E27FC236}">
                <a16:creationId xmlns:a16="http://schemas.microsoft.com/office/drawing/2014/main" id="{74CEADC6-1362-7B81-EFB0-C5B520715581}"/>
              </a:ext>
            </a:extLst>
          </p:cNvPr>
          <p:cNvSpPr txBox="1"/>
          <p:nvPr/>
        </p:nvSpPr>
        <p:spPr>
          <a:xfrm>
            <a:off x="6095998" y="3524214"/>
            <a:ext cx="5545041" cy="1754326"/>
          </a:xfrm>
          <a:prstGeom prst="rect">
            <a:avLst/>
          </a:prstGeom>
          <a:noFill/>
        </p:spPr>
        <p:txBody>
          <a:bodyPr wrap="square" rtlCol="0">
            <a:spAutoFit/>
          </a:bodyPr>
          <a:lstStyle/>
          <a:p>
            <a:r>
              <a:rPr lang="en-US" b="1" dirty="0"/>
              <a:t>Deep Learning </a:t>
            </a:r>
          </a:p>
          <a:p>
            <a:r>
              <a:rPr lang="en-US" b="1" dirty="0"/>
              <a:t>       Subset of ML which is Brain/Neuron Inspired</a:t>
            </a:r>
          </a:p>
          <a:p>
            <a:r>
              <a:rPr lang="en-US" dirty="0"/>
              <a:t>A specialized area of machine learning utilizing multi-layered neural networks inspired by the human brain to learn from vast amounts of data.</a:t>
            </a:r>
            <a:endParaRPr lang="en-US" b="1" dirty="0"/>
          </a:p>
          <a:p>
            <a:endParaRPr lang="en-US" dirty="0"/>
          </a:p>
        </p:txBody>
      </p:sp>
      <p:sp>
        <p:nvSpPr>
          <p:cNvPr id="15" name="TextBox 14">
            <a:extLst>
              <a:ext uri="{FF2B5EF4-FFF2-40B4-BE49-F238E27FC236}">
                <a16:creationId xmlns:a16="http://schemas.microsoft.com/office/drawing/2014/main" id="{82F8EA28-BEE8-D3F8-38B5-783D24EDA6AD}"/>
              </a:ext>
            </a:extLst>
          </p:cNvPr>
          <p:cNvSpPr txBox="1"/>
          <p:nvPr/>
        </p:nvSpPr>
        <p:spPr>
          <a:xfrm>
            <a:off x="6166696" y="5458650"/>
            <a:ext cx="6025304" cy="923330"/>
          </a:xfrm>
          <a:prstGeom prst="rect">
            <a:avLst/>
          </a:prstGeom>
          <a:noFill/>
        </p:spPr>
        <p:txBody>
          <a:bodyPr wrap="none" rtlCol="0">
            <a:spAutoFit/>
          </a:bodyPr>
          <a:lstStyle/>
          <a:p>
            <a:r>
              <a:rPr lang="en-US" dirty="0"/>
              <a:t>Deep Learning/Transformer based AI focused on creating new,</a:t>
            </a:r>
          </a:p>
          <a:p>
            <a:r>
              <a:rPr lang="en-US" dirty="0"/>
              <a:t>original content (e.g., text, images, music, videos) </a:t>
            </a:r>
          </a:p>
          <a:p>
            <a:r>
              <a:rPr lang="en-US" dirty="0"/>
              <a:t>by learning patterns from existing data </a:t>
            </a:r>
          </a:p>
        </p:txBody>
      </p:sp>
    </p:spTree>
    <p:extLst>
      <p:ext uri="{BB962C8B-B14F-4D97-AF65-F5344CB8AC3E}">
        <p14:creationId xmlns:p14="http://schemas.microsoft.com/office/powerpoint/2010/main" val="776545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03" name="Flowchart: Document 4102">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3B47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F5CE3F-5FB1-ECE9-093A-7DEB4E1F186A}"/>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a:solidFill>
                  <a:srgbClr val="FFFFFF"/>
                </a:solidFill>
                <a:latin typeface="+mj-lt"/>
                <a:ea typeface="+mj-ea"/>
                <a:cs typeface="+mj-cs"/>
              </a:rPr>
              <a:t>State of Enterprise Machine Learning</a:t>
            </a:r>
          </a:p>
        </p:txBody>
      </p:sp>
      <p:pic>
        <p:nvPicPr>
          <p:cNvPr id="4098" name="Picture 2">
            <a:extLst>
              <a:ext uri="{FF2B5EF4-FFF2-40B4-BE49-F238E27FC236}">
                <a16:creationId xmlns:a16="http://schemas.microsoft.com/office/drawing/2014/main" id="{1612CF26-7556-82B9-2D06-EA58722B788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207933" y="674160"/>
            <a:ext cx="7347537" cy="55106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52695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55916-B51D-9007-0EBB-8AF54CC7DE60}"/>
              </a:ext>
            </a:extLst>
          </p:cNvPr>
          <p:cNvSpPr>
            <a:spLocks noGrp="1"/>
          </p:cNvSpPr>
          <p:nvPr>
            <p:ph type="title"/>
          </p:nvPr>
        </p:nvSpPr>
        <p:spPr>
          <a:xfrm>
            <a:off x="329317" y="273336"/>
            <a:ext cx="10515600" cy="1325563"/>
          </a:xfrm>
        </p:spPr>
        <p:txBody>
          <a:bodyPr/>
          <a:lstStyle/>
          <a:p>
            <a:r>
              <a:rPr lang="en-US" dirty="0"/>
              <a:t>Loss / Cost Function</a:t>
            </a:r>
          </a:p>
        </p:txBody>
      </p:sp>
      <p:sp>
        <p:nvSpPr>
          <p:cNvPr id="3" name="Content Placeholder 2">
            <a:extLst>
              <a:ext uri="{FF2B5EF4-FFF2-40B4-BE49-F238E27FC236}">
                <a16:creationId xmlns:a16="http://schemas.microsoft.com/office/drawing/2014/main" id="{8D18AF9C-EC9F-4CE3-95CA-BD8F30F6811A}"/>
              </a:ext>
            </a:extLst>
          </p:cNvPr>
          <p:cNvSpPr>
            <a:spLocks noGrp="1"/>
          </p:cNvSpPr>
          <p:nvPr>
            <p:ph idx="1"/>
          </p:nvPr>
        </p:nvSpPr>
        <p:spPr>
          <a:xfrm>
            <a:off x="273657" y="1467047"/>
            <a:ext cx="8886245" cy="843939"/>
          </a:xfrm>
        </p:spPr>
        <p:txBody>
          <a:bodyPr>
            <a:normAutofit/>
          </a:bodyPr>
          <a:lstStyle/>
          <a:p>
            <a:pPr marL="0" indent="0">
              <a:buNone/>
            </a:pPr>
            <a:r>
              <a:rPr lang="en-US" sz="1400" dirty="0"/>
              <a:t>Loss Function quantifies the discrepancy between a model's predicted output and the true, actual value (often referred to as "ground truth") for a given input.</a:t>
            </a:r>
          </a:p>
        </p:txBody>
      </p:sp>
      <p:sp>
        <p:nvSpPr>
          <p:cNvPr id="5" name="TextBox 4">
            <a:extLst>
              <a:ext uri="{FF2B5EF4-FFF2-40B4-BE49-F238E27FC236}">
                <a16:creationId xmlns:a16="http://schemas.microsoft.com/office/drawing/2014/main" id="{4ED5464A-DADF-6A3F-CB95-226AF39CA49F}"/>
              </a:ext>
            </a:extLst>
          </p:cNvPr>
          <p:cNvSpPr txBox="1"/>
          <p:nvPr/>
        </p:nvSpPr>
        <p:spPr>
          <a:xfrm>
            <a:off x="273657" y="2080410"/>
            <a:ext cx="10309529" cy="2308324"/>
          </a:xfrm>
          <a:prstGeom prst="rect">
            <a:avLst/>
          </a:prstGeom>
          <a:noFill/>
        </p:spPr>
        <p:txBody>
          <a:bodyPr wrap="square" rtlCol="0">
            <a:spAutoFit/>
          </a:bodyPr>
          <a:lstStyle/>
          <a:p>
            <a:r>
              <a:rPr lang="en-US" sz="1400" dirty="0"/>
              <a:t>How a ML model is trained :</a:t>
            </a:r>
          </a:p>
          <a:p>
            <a:endParaRPr lang="en-US" sz="1400" dirty="0"/>
          </a:p>
          <a:p>
            <a:r>
              <a:rPr lang="en-US" sz="1400" b="1" dirty="0"/>
              <a:t>Prediction</a:t>
            </a:r>
            <a:r>
              <a:rPr lang="en-US" sz="1400" dirty="0"/>
              <a:t>: The trained model makes a prediction for a given input data point.</a:t>
            </a:r>
          </a:p>
          <a:p>
            <a:r>
              <a:rPr lang="en-US" sz="1400" b="1" dirty="0"/>
              <a:t>Comparison</a:t>
            </a:r>
            <a:r>
              <a:rPr lang="en-US" sz="1400" dirty="0"/>
              <a:t>: The loss function compares this prediction with the known actual value (ground truth).</a:t>
            </a:r>
          </a:p>
          <a:p>
            <a:r>
              <a:rPr lang="en-US" sz="1400" b="1" dirty="0"/>
              <a:t>Error Calculation</a:t>
            </a:r>
            <a:r>
              <a:rPr lang="en-US" sz="1400" dirty="0"/>
              <a:t>: The loss function calculates a numerical value that represents the magnitude of the error or difference between the prediction and the actual value.</a:t>
            </a:r>
          </a:p>
          <a:p>
            <a:r>
              <a:rPr lang="en-US" sz="1400" b="1" dirty="0"/>
              <a:t>Parameter Adjustment</a:t>
            </a:r>
            <a:r>
              <a:rPr lang="en-US" sz="1400" dirty="0"/>
              <a:t>: Optimization algorithms(Gradient Descent) use this calculated loss (and its gradient) to determine </a:t>
            </a:r>
          </a:p>
          <a:p>
            <a:r>
              <a:rPr lang="en-US" sz="1400" dirty="0"/>
              <a:t>how to adjust the model's parameters to reduce the error in subsequent predictions. </a:t>
            </a:r>
          </a:p>
          <a:p>
            <a:r>
              <a:rPr lang="en-US" sz="1400" dirty="0"/>
              <a:t>This iterative adjustment process continues until the loss is minimized to an acceptable level</a:t>
            </a:r>
          </a:p>
          <a:p>
            <a:endParaRPr lang="en-US" dirty="0"/>
          </a:p>
        </p:txBody>
      </p:sp>
      <p:sp>
        <p:nvSpPr>
          <p:cNvPr id="6" name="Title 1">
            <a:extLst>
              <a:ext uri="{FF2B5EF4-FFF2-40B4-BE49-F238E27FC236}">
                <a16:creationId xmlns:a16="http://schemas.microsoft.com/office/drawing/2014/main" id="{AF7044FB-9907-87A4-DFC1-41B0A4BB6441}"/>
              </a:ext>
            </a:extLst>
          </p:cNvPr>
          <p:cNvSpPr txBox="1">
            <a:spLocks/>
          </p:cNvSpPr>
          <p:nvPr/>
        </p:nvSpPr>
        <p:spPr>
          <a:xfrm>
            <a:off x="170621" y="4344335"/>
            <a:ext cx="10515600" cy="88212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Hyper Parameter Tuning</a:t>
            </a:r>
          </a:p>
        </p:txBody>
      </p:sp>
      <p:sp>
        <p:nvSpPr>
          <p:cNvPr id="7" name="TextBox 6">
            <a:extLst>
              <a:ext uri="{FF2B5EF4-FFF2-40B4-BE49-F238E27FC236}">
                <a16:creationId xmlns:a16="http://schemas.microsoft.com/office/drawing/2014/main" id="{2A7CCC32-44E6-78AA-98F1-28BA03BBC309}"/>
              </a:ext>
            </a:extLst>
          </p:cNvPr>
          <p:cNvSpPr txBox="1"/>
          <p:nvPr/>
        </p:nvSpPr>
        <p:spPr>
          <a:xfrm>
            <a:off x="273657" y="5182059"/>
            <a:ext cx="9434442" cy="800219"/>
          </a:xfrm>
          <a:prstGeom prst="rect">
            <a:avLst/>
          </a:prstGeom>
          <a:noFill/>
        </p:spPr>
        <p:txBody>
          <a:bodyPr wrap="none" rtlCol="0">
            <a:spAutoFit/>
          </a:bodyPr>
          <a:lstStyle/>
          <a:p>
            <a:r>
              <a:rPr lang="en-US" sz="1400" dirty="0"/>
              <a:t>To Prevent Overfitting , and  Underfitting Hyper parameters are passed to model such as Regularization strength, Learning rate,</a:t>
            </a:r>
          </a:p>
          <a:p>
            <a:r>
              <a:rPr lang="en-US" sz="1400" dirty="0"/>
              <a:t>Max depth , epochs , </a:t>
            </a:r>
            <a:r>
              <a:rPr lang="en-US" sz="1400" dirty="0" err="1"/>
              <a:t>etc</a:t>
            </a:r>
            <a:r>
              <a:rPr lang="en-US" sz="1400" dirty="0"/>
              <a:t> </a:t>
            </a:r>
          </a:p>
          <a:p>
            <a:r>
              <a:rPr lang="en-US" dirty="0"/>
              <a:t> </a:t>
            </a:r>
          </a:p>
        </p:txBody>
      </p:sp>
    </p:spTree>
    <p:extLst>
      <p:ext uri="{BB962C8B-B14F-4D97-AF65-F5344CB8AC3E}">
        <p14:creationId xmlns:p14="http://schemas.microsoft.com/office/powerpoint/2010/main" val="38285758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24093</TotalTime>
  <Words>2042</Words>
  <Application>Microsoft Macintosh PowerPoint</Application>
  <PresentationFormat>Widescreen</PresentationFormat>
  <Paragraphs>218</Paragraphs>
  <Slides>30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Aptos</vt:lpstr>
      <vt:lpstr>Arial</vt:lpstr>
      <vt:lpstr>Calibri</vt:lpstr>
      <vt:lpstr>Calibri Light</vt:lpstr>
      <vt:lpstr>Times New Roman</vt:lpstr>
      <vt:lpstr>Office Theme</vt:lpstr>
      <vt:lpstr>Machine Learning LifeCycle</vt:lpstr>
      <vt:lpstr>Prabhu Gururaj</vt:lpstr>
      <vt:lpstr>6 Part AI Series</vt:lpstr>
      <vt:lpstr>Today’s Agenda</vt:lpstr>
      <vt:lpstr>ML /AI in netapp</vt:lpstr>
      <vt:lpstr>AI Roadmap</vt:lpstr>
      <vt:lpstr>Intro</vt:lpstr>
      <vt:lpstr>State of Enterprise Machine Learning</vt:lpstr>
      <vt:lpstr>Loss / Cost Function</vt:lpstr>
      <vt:lpstr>Gradient Descend</vt:lpstr>
      <vt:lpstr>Demo </vt:lpstr>
      <vt:lpstr>PowerPoint Presentation</vt:lpstr>
      <vt:lpstr>ML Simplified Life Cycle</vt:lpstr>
      <vt:lpstr>PowerPoint Presentation</vt:lpstr>
      <vt:lpstr>A Robust MLOps System will</vt:lpstr>
      <vt:lpstr>Primer on ML</vt:lpstr>
      <vt:lpstr>Model Development </vt:lpstr>
      <vt:lpstr>Model Development-  Components &amp; Terminologies</vt:lpstr>
      <vt:lpstr>Model Development -ML Ops considerations of Algorithms</vt:lpstr>
      <vt:lpstr>Model Development - EDA</vt:lpstr>
      <vt:lpstr>Model Development-Feature Engineering</vt:lpstr>
      <vt:lpstr>Model development-Feature Store- Design Pattern</vt:lpstr>
      <vt:lpstr>Prepare for Prod</vt:lpstr>
      <vt:lpstr>Deploy to Production</vt:lpstr>
      <vt:lpstr>Monitoring &amp; Feedback Loop</vt:lpstr>
      <vt:lpstr>Logging Format</vt:lpstr>
      <vt:lpstr>ML Ops</vt:lpstr>
      <vt:lpstr>PowerPoint Presentation</vt:lpstr>
      <vt:lpstr>Cloud Landscape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E2E ML pipeline</dc:title>
  <dc:creator>Microsoft Office User</dc:creator>
  <cp:lastModifiedBy>Gururaj, Prabhu</cp:lastModifiedBy>
  <cp:revision>64</cp:revision>
  <dcterms:created xsi:type="dcterms:W3CDTF">2020-08-02T03:48:16Z</dcterms:created>
  <dcterms:modified xsi:type="dcterms:W3CDTF">2025-08-14T18:44:43Z</dcterms:modified>
</cp:coreProperties>
</file>

<file path=docProps/thumbnail.jpeg>
</file>